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609" r:id="rId5"/>
    <p:sldId id="739" r:id="rId6"/>
    <p:sldId id="752" r:id="rId7"/>
    <p:sldId id="751" r:id="rId8"/>
    <p:sldId id="611" r:id="rId9"/>
    <p:sldId id="747" r:id="rId10"/>
    <p:sldId id="750" r:id="rId11"/>
    <p:sldId id="621" r:id="rId12"/>
    <p:sldId id="615" r:id="rId13"/>
  </p:sldIdLst>
  <p:sldSz cx="12192000" cy="6858000"/>
  <p:notesSz cx="6797675" cy="98742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 MT" panose="020B0502020104020203" pitchFamily="34" charset="77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Light" panose="020F0502020204030203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5ufaEP7g4O2q/zDU5Uq7rCUgd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FE5C41-66B8-D9C4-2D3D-85C8A7B0DF4A}" name="Renée Bremer" initials="RB" userId="S::r.bremer@mvonederland.nl::9caccb9a-3599-4c36-8932-6d503d5cf252" providerId="AD"/>
  <p188:author id="{03C5D0CC-E4C8-9CDC-77F4-BA60EC71A7C5}" name="Suzanne van Haren" initials="SvH" userId="S::s.vanharen@mvonederland.nl::c4aad21f-9eb9-4755-9e57-d993e7f2d0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Samwel" initials="IS" lastIdx="7" clrIdx="0">
    <p:extLst>
      <p:ext uri="{19B8F6BF-5375-455C-9EA6-DF929625EA0E}">
        <p15:presenceInfo xmlns:p15="http://schemas.microsoft.com/office/powerpoint/2012/main" userId="1849560225441294" providerId="Windows Live"/>
      </p:ext>
    </p:extLst>
  </p:cmAuthor>
  <p:cmAuthor id="2" name="Marjolein Vermaesen" initials="MV" lastIdx="1" clrIdx="1">
    <p:extLst>
      <p:ext uri="{19B8F6BF-5375-455C-9EA6-DF929625EA0E}">
        <p15:presenceInfo xmlns:p15="http://schemas.microsoft.com/office/powerpoint/2012/main" userId="S::m.vermaesen@mvonederland.nl::ee7f6e0a-b436-4689-aa8d-3d9b2bd3b62a" providerId="AD"/>
      </p:ext>
    </p:extLst>
  </p:cmAuthor>
  <p:cmAuthor id="3" name="Natasja Helbo" initials="NH" lastIdx="5" clrIdx="2">
    <p:extLst>
      <p:ext uri="{19B8F6BF-5375-455C-9EA6-DF929625EA0E}">
        <p15:presenceInfo xmlns:p15="http://schemas.microsoft.com/office/powerpoint/2012/main" userId="Natasja Helbo" providerId="None"/>
      </p:ext>
    </p:extLst>
  </p:cmAuthor>
  <p:cmAuthor id="4" name="Suzanne van Haren" initials="SvH" lastIdx="9" clrIdx="3">
    <p:extLst>
      <p:ext uri="{19B8F6BF-5375-455C-9EA6-DF929625EA0E}">
        <p15:presenceInfo xmlns:p15="http://schemas.microsoft.com/office/powerpoint/2012/main" userId="S::s.vanharen@mvonederland.nl::c4aad21f-9eb9-4755-9e57-d993e7f2d081" providerId="AD"/>
      </p:ext>
    </p:extLst>
  </p:cmAuthor>
  <p:cmAuthor id="5" name="Stephanie Vastert-Viersma" initials="SVV" lastIdx="1" clrIdx="4">
    <p:extLst>
      <p:ext uri="{19B8F6BF-5375-455C-9EA6-DF929625EA0E}">
        <p15:presenceInfo xmlns:p15="http://schemas.microsoft.com/office/powerpoint/2012/main" userId="S::s.vastert-viersma@mvonederland.nl::92d53ae6-9363-4278-95d4-a8cacae65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518"/>
    <a:srgbClr val="002060"/>
    <a:srgbClr val="FF9E35"/>
    <a:srgbClr val="FF8623"/>
    <a:srgbClr val="FFB837"/>
    <a:srgbClr val="C1FFFE"/>
    <a:srgbClr val="224DFF"/>
    <a:srgbClr val="37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5034"/>
  </p:normalViewPr>
  <p:slideViewPr>
    <p:cSldViewPr snapToGrid="0">
      <p:cViewPr varScale="1">
        <p:scale>
          <a:sx n="93" d="100"/>
          <a:sy n="93" d="100"/>
        </p:scale>
        <p:origin x="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55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schemas.openxmlformats.org/officeDocument/2006/relationships/presProps" Target="presProps.xml"/><Relationship Id="rId61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5FD19BE-5930-2DB1-1E7A-E3FE19432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36DAA7-34BC-0680-9E51-71AF07D7C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44B5-0E14-144A-83B3-63F916C1AF50}" type="datetimeFigureOut">
              <a:rPr lang="nl-NL" smtClean="0"/>
              <a:t>23-05-23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6A8860-CA26-8343-718D-512EB9C42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AD68B6-C560-6507-A01D-D5369D819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C175-3A85-034F-B8C4-96F27B1709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7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12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91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21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10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90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43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40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93" name="Google Shape;393;p1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4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1101403" y="64686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37B5E8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 lang="en-US"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546232" y="6468644"/>
            <a:ext cx="5551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rgbClr val="37B5E8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EAE22-D9D8-E749-B034-37173A82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F7A224-D040-A14E-8266-7B5FF0B1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318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  <a:defRPr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Het Versnellingshuis Nederland circulair! | MKB010&gt;&gt;Next</a:t>
            </a:r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17B1B3A-3306-4B05-2277-AFE5CED9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FDD75B8-AD16-631A-A9C8-813C72AD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69" y="-1"/>
            <a:ext cx="7772400" cy="6745415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AF5B92F-B10A-3A09-8576-5C928EAF9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5226"/>
            <a:ext cx="4641156" cy="198906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DB161C9-85AC-B075-0E95-78A8067D78C6}"/>
              </a:ext>
            </a:extLst>
          </p:cNvPr>
          <p:cNvSpPr txBox="1"/>
          <p:nvPr/>
        </p:nvSpPr>
        <p:spPr>
          <a:xfrm>
            <a:off x="849734" y="1175316"/>
            <a:ext cx="962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002060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Samenwerken aan </a:t>
            </a:r>
            <a:br>
              <a:rPr lang="nl-NL" sz="6000" b="1" dirty="0">
                <a:solidFill>
                  <a:srgbClr val="002060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6000" b="1" dirty="0">
                <a:solidFill>
                  <a:srgbClr val="002060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circulaire ketens</a:t>
            </a:r>
            <a:endParaRPr lang="nl-NL" sz="6000" dirty="0">
              <a:solidFill>
                <a:srgbClr val="002060"/>
              </a:solidFill>
              <a:latin typeface="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A56EF9-0575-82F2-991B-3FABBDA4D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8"/>
          <a:stretch/>
        </p:blipFill>
        <p:spPr>
          <a:xfrm>
            <a:off x="-129231" y="1524000"/>
            <a:ext cx="12321231" cy="53340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3AC228C-4FBC-E7A6-16CA-FB0F1145E9C8}"/>
              </a:ext>
            </a:extLst>
          </p:cNvPr>
          <p:cNvSpPr txBox="1"/>
          <p:nvPr/>
        </p:nvSpPr>
        <p:spPr>
          <a:xfrm>
            <a:off x="546232" y="537153"/>
            <a:ext cx="952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Het Versnellingshuis:</a:t>
            </a:r>
            <a:br>
              <a:rPr lang="nl-NL" sz="28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Het landelijke loket voor circulair ondernemen</a:t>
            </a:r>
            <a:endParaRPr lang="nl-NL" dirty="0">
              <a:solidFill>
                <a:schemeClr val="bg1"/>
              </a:solidFill>
              <a:highlight>
                <a:srgbClr val="EE7518"/>
              </a:highlight>
              <a:latin typeface="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8B5681-29FC-C246-C602-36F7CFF58530}"/>
              </a:ext>
            </a:extLst>
          </p:cNvPr>
          <p:cNvSpPr txBox="1"/>
          <p:nvPr/>
        </p:nvSpPr>
        <p:spPr>
          <a:xfrm>
            <a:off x="7876654" y="4993266"/>
            <a:ext cx="21925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Kennis &amp; Inzichten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Onze toegankelijke informatie en digitale tools helpen jou op weg</a:t>
            </a:r>
            <a:endParaRPr lang="nl-NL" sz="1800" dirty="0">
              <a:solidFill>
                <a:srgbClr val="FF9E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nl-NL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20BA24-AB2F-DD61-53C5-B75AAE72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7" y="2238544"/>
            <a:ext cx="3355416" cy="335541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B9BA02A-0A89-82C5-E0E6-2FC2518FDFEC}"/>
              </a:ext>
            </a:extLst>
          </p:cNvPr>
          <p:cNvSpPr txBox="1"/>
          <p:nvPr/>
        </p:nvSpPr>
        <p:spPr>
          <a:xfrm>
            <a:off x="1202588" y="4993266"/>
            <a:ext cx="2555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Hulp op maat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Samen met onze partners bieden we hulp op maat bij circulair ondernemen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7A044D-B3C2-6F57-93D4-A26ED76693B4}"/>
              </a:ext>
            </a:extLst>
          </p:cNvPr>
          <p:cNvSpPr txBox="1"/>
          <p:nvPr/>
        </p:nvSpPr>
        <p:spPr>
          <a:xfrm>
            <a:off x="4434165" y="4969867"/>
            <a:ext cx="249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Ketenondersteuning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Met b</a:t>
            </a:r>
            <a:r>
              <a:rPr lang="nl-NL" sz="1400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egeleiding en financiering ondersteunen wij circulaire ketenprojecten</a:t>
            </a:r>
            <a:endParaRPr lang="nl-NL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EECAAB-8171-D980-6262-09373383C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616" y="2668500"/>
            <a:ext cx="2444625" cy="23638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64B604-3E73-E246-9335-B1052ADDA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449" y="2238544"/>
            <a:ext cx="3223724" cy="32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520B13E-B922-72E0-A59D-EA8BDBEBFE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2C169F4-1B07-C4FD-F459-6A2C61B68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nl-NL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 descr="Kabinet stemt in met Nationaal Programma Circulaire Economie | CBM">
            <a:extLst>
              <a:ext uri="{FF2B5EF4-FFF2-40B4-BE49-F238E27FC236}">
                <a16:creationId xmlns:a16="http://schemas.microsoft.com/office/drawing/2014/main" id="{2157A1A1-261B-2146-AFC8-1AF15E10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0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5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520B13E-B922-72E0-A59D-EA8BDBEBFE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2C169F4-1B07-C4FD-F459-6A2C61B68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nl-NL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4892E51-0FD7-7341-8E49-0DF9A030D686}"/>
              </a:ext>
            </a:extLst>
          </p:cNvPr>
          <p:cNvSpPr txBox="1"/>
          <p:nvPr/>
        </p:nvSpPr>
        <p:spPr>
          <a:xfrm>
            <a:off x="1572224" y="2367171"/>
            <a:ext cx="9649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Hoe kunnen wij ondernemers </a:t>
            </a:r>
            <a:b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ondersteunen in het </a:t>
            </a:r>
            <a: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samenwerken</a:t>
            </a: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 aan circulaire ketens?</a:t>
            </a:r>
            <a:endParaRPr lang="nl-NL" sz="4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C4F73C-85C6-8240-8241-BF81087E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584" y="5012906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F3AC228C-4FBC-E7A6-16CA-FB0F1145E9C8}"/>
              </a:ext>
            </a:extLst>
          </p:cNvPr>
          <p:cNvSpPr txBox="1"/>
          <p:nvPr/>
        </p:nvSpPr>
        <p:spPr>
          <a:xfrm>
            <a:off x="607190" y="1508166"/>
            <a:ext cx="10487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nl-NL" sz="4400" b="1" dirty="0">
                <a:solidFill>
                  <a:schemeClr val="bg1"/>
                </a:solidFill>
                <a:highlight>
                  <a:srgbClr val="FF8623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Samenwerken aan circulaire ketens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520B13E-B922-72E0-A59D-EA8BDBEBFE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US" sz="800" b="1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2C169F4-1B07-C4FD-F459-6A2C61B68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fld id="{00000000-1234-1234-1234-123412341234}" type="slidenum">
              <a:rPr lang="nl-NL" sz="800" b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pPr>
                <a:buClr>
                  <a:schemeClr val="bg1"/>
                </a:buClr>
              </a:pPr>
              <a:t>5</a:t>
            </a:fld>
            <a:endParaRPr lang="nl-NL" sz="800" b="1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5AF20EC-B8DC-504D-90B8-713CF0D91662}"/>
              </a:ext>
            </a:extLst>
          </p:cNvPr>
          <p:cNvSpPr/>
          <p:nvPr/>
        </p:nvSpPr>
        <p:spPr>
          <a:xfrm>
            <a:off x="607190" y="2706992"/>
            <a:ext cx="12756658" cy="3896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Aandacht voor ketensamenwerking groeit!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Sociale factoren zijn onderbelicht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Mobiliseren van de keten is een uitdaging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Bedrijven hebben onvoldoende zicht op de keten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Een goede procesbegeleider is onmisbaar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nl-NL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verdelen van de lusten en de lasten is een zoektocht</a:t>
            </a:r>
          </a:p>
          <a:p>
            <a:pPr marL="997585" marR="1407795" indent="-4572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</a:pPr>
            <a:endParaRPr lang="nl-NL" sz="2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D6BC873-54EC-A34B-A3CF-8C7EE5F4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584" y="5012906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520B13E-B922-72E0-A59D-EA8BDBEBFE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2C169F4-1B07-C4FD-F459-6A2C61B68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nl-NL" sz="800" b="1" dirty="0">
              <a:solidFill>
                <a:srgbClr val="002060"/>
              </a:solidFill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4892E51-0FD7-7341-8E49-0DF9A030D686}"/>
              </a:ext>
            </a:extLst>
          </p:cNvPr>
          <p:cNvSpPr txBox="1"/>
          <p:nvPr/>
        </p:nvSpPr>
        <p:spPr>
          <a:xfrm>
            <a:off x="1572224" y="2367171"/>
            <a:ext cx="9649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Hoe kunnen wij ondernemers </a:t>
            </a:r>
            <a:b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ondersteunen in het </a:t>
            </a:r>
            <a: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samenwerken</a:t>
            </a:r>
            <a:r>
              <a:rPr lang="nl-NL" sz="4400" b="1" dirty="0">
                <a:solidFill>
                  <a:schemeClr val="bg1"/>
                </a:solidFill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 aan circulaire ketens?</a:t>
            </a:r>
            <a:endParaRPr lang="nl-NL" sz="4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C4F73C-85C6-8240-8241-BF81087E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584" y="5012906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A56EF9-0575-82F2-991B-3FABBDA4D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8"/>
          <a:stretch/>
        </p:blipFill>
        <p:spPr>
          <a:xfrm>
            <a:off x="-129231" y="1524000"/>
            <a:ext cx="12321231" cy="53340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F3AC228C-4FBC-E7A6-16CA-FB0F1145E9C8}"/>
              </a:ext>
            </a:extLst>
          </p:cNvPr>
          <p:cNvSpPr txBox="1"/>
          <p:nvPr/>
        </p:nvSpPr>
        <p:spPr>
          <a:xfrm>
            <a:off x="546232" y="537153"/>
            <a:ext cx="952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Het Versnellingshuis:</a:t>
            </a:r>
            <a:br>
              <a:rPr lang="nl-NL" sz="28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NL" sz="28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Ondersteuning bij circulaire ketensamenwerking</a:t>
            </a:r>
            <a:endParaRPr lang="nl-NL" dirty="0">
              <a:solidFill>
                <a:schemeClr val="bg1"/>
              </a:solidFill>
              <a:highlight>
                <a:srgbClr val="EE7518"/>
              </a:highlight>
              <a:latin typeface="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8B5681-29FC-C246-C602-36F7CFF58530}"/>
              </a:ext>
            </a:extLst>
          </p:cNvPr>
          <p:cNvSpPr txBox="1"/>
          <p:nvPr/>
        </p:nvSpPr>
        <p:spPr>
          <a:xfrm>
            <a:off x="7876654" y="4993266"/>
            <a:ext cx="23185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Doorbraakprojecten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Regie in het uitvoeren van plannen voor een circulaire ketendoorbraak</a:t>
            </a:r>
            <a:endParaRPr lang="nl-NL" sz="1800" dirty="0">
              <a:solidFill>
                <a:srgbClr val="FF9E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nl-NL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20BA24-AB2F-DD61-53C5-B75AAE72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17" y="2238544"/>
            <a:ext cx="3355416" cy="335541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B9BA02A-0A89-82C5-E0E6-2FC2518FDFEC}"/>
              </a:ext>
            </a:extLst>
          </p:cNvPr>
          <p:cNvSpPr txBox="1"/>
          <p:nvPr/>
        </p:nvSpPr>
        <p:spPr>
          <a:xfrm>
            <a:off x="1202588" y="4993266"/>
            <a:ext cx="2555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RVO Subsidie 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Subsidie voor het samenwerken aan circulaire ketens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7A044D-B3C2-6F57-93D4-A26ED76693B4}"/>
              </a:ext>
            </a:extLst>
          </p:cNvPr>
          <p:cNvSpPr txBox="1"/>
          <p:nvPr/>
        </p:nvSpPr>
        <p:spPr>
          <a:xfrm>
            <a:off x="4434165" y="4969867"/>
            <a:ext cx="249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9E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Moonshotprojecten</a:t>
            </a:r>
          </a:p>
          <a:p>
            <a:r>
              <a:rPr lang="nl-NL" dirty="0">
                <a:solidFill>
                  <a:srgbClr val="002060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Ondersteuning bij het ontwikkelen van plannen voor een complexe ketendoorbraak</a:t>
            </a:r>
            <a:endParaRPr lang="nl-NL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EECAAB-8171-D980-6262-09373383C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616" y="2668500"/>
            <a:ext cx="2444625" cy="23638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264B604-3E73-E246-9335-B1052ADDA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449" y="2238544"/>
            <a:ext cx="3223724" cy="32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9035153-0137-1141-8E16-CCBFF9EED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38" b="23968"/>
          <a:stretch/>
        </p:blipFill>
        <p:spPr>
          <a:xfrm>
            <a:off x="-129231" y="1524000"/>
            <a:ext cx="12321231" cy="3672840"/>
          </a:xfrm>
          <a:prstGeom prst="rect">
            <a:avLst/>
          </a:prstGeom>
        </p:spPr>
      </p:pic>
      <p:pic>
        <p:nvPicPr>
          <p:cNvPr id="6" name="Picture 8" descr="MVO Nederland | De beweging van ondernemers in de nieuwe economie">
            <a:extLst>
              <a:ext uri="{FF2B5EF4-FFF2-40B4-BE49-F238E27FC236}">
                <a16:creationId xmlns:a16="http://schemas.microsoft.com/office/drawing/2014/main" id="{F659D0D0-8318-A22B-277E-1536FA60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6" y="2925015"/>
            <a:ext cx="1068715" cy="10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erie Infrastructuur en Waterstaat (IenW)">
            <a:extLst>
              <a:ext uri="{FF2B5EF4-FFF2-40B4-BE49-F238E27FC236}">
                <a16:creationId xmlns:a16="http://schemas.microsoft.com/office/drawing/2014/main" id="{16B59A95-2852-1A73-4BB4-BB9243C1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2" y="2925016"/>
            <a:ext cx="3223335" cy="12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NO-NCW: Community">
            <a:extLst>
              <a:ext uri="{FF2B5EF4-FFF2-40B4-BE49-F238E27FC236}">
                <a16:creationId xmlns:a16="http://schemas.microsoft.com/office/drawing/2014/main" id="{EC776718-B13B-2A80-D197-41915CDF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37" y="3140299"/>
            <a:ext cx="2328473" cy="6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KB-Nederland: voor een kansrijk ondernemersklimaat! | MKB-Nederland">
            <a:extLst>
              <a:ext uri="{FF2B5EF4-FFF2-40B4-BE49-F238E27FC236}">
                <a16:creationId xmlns:a16="http://schemas.microsoft.com/office/drawing/2014/main" id="{257BED81-B475-A340-F667-73D198F6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72" y="2704601"/>
            <a:ext cx="2169520" cy="14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9732FC0-5499-47E7-8D37-9A827CEC4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210" y="2770127"/>
            <a:ext cx="2074908" cy="138327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FCFB9BE-5D1A-674A-A79A-FAECF5D019A4}"/>
              </a:ext>
            </a:extLst>
          </p:cNvPr>
          <p:cNvSpPr txBox="1"/>
          <p:nvPr/>
        </p:nvSpPr>
        <p:spPr>
          <a:xfrm>
            <a:off x="546232" y="537153"/>
            <a:ext cx="9528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  <a:t>Mogelijk gemaakt door:</a:t>
            </a:r>
            <a:br>
              <a:rPr lang="nl-NL" sz="4400" b="1" dirty="0">
                <a:solidFill>
                  <a:schemeClr val="bg1"/>
                </a:solidFill>
                <a:highlight>
                  <a:srgbClr val="EE7518"/>
                </a:highlight>
                <a:latin typeface=""/>
                <a:ea typeface="Lato" panose="020F0502020204030203" pitchFamily="34" charset="0"/>
                <a:cs typeface="Lato" panose="020F0502020204030203" pitchFamily="34" charset="0"/>
              </a:rPr>
            </a:br>
            <a:endParaRPr lang="nl-NL" dirty="0">
              <a:solidFill>
                <a:schemeClr val="bg1"/>
              </a:solidFill>
              <a:highlight>
                <a:srgbClr val="EE7518"/>
              </a:highlight>
              <a:latin typeface="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4A4EB9-ABB3-A745-A410-9986666C45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7584" y="5012906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42DEF28-9BBA-763F-8D98-7C63ECA3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584" y="5012906"/>
            <a:ext cx="1638300" cy="1638300"/>
          </a:xfrm>
          <a:prstGeom prst="rect">
            <a:avLst/>
          </a:prstGeom>
        </p:spPr>
      </p:pic>
      <p:sp>
        <p:nvSpPr>
          <p:cNvPr id="6" name="Google Shape;485;p19">
            <a:extLst>
              <a:ext uri="{FF2B5EF4-FFF2-40B4-BE49-F238E27FC236}">
                <a16:creationId xmlns:a16="http://schemas.microsoft.com/office/drawing/2014/main" id="{855DC2F1-0758-6E9F-C52C-BC7007228285}"/>
              </a:ext>
            </a:extLst>
          </p:cNvPr>
          <p:cNvSpPr txBox="1"/>
          <p:nvPr/>
        </p:nvSpPr>
        <p:spPr>
          <a:xfrm>
            <a:off x="546232" y="4583925"/>
            <a:ext cx="45133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mara@versnellingshuisce.nl</a:t>
            </a:r>
            <a:endParaRPr lang="nl-NL" sz="1600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hallo@versnellingshuisce.nl</a:t>
            </a:r>
            <a:endParaRPr lang="nl-NL" sz="1600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www.versnellingshuisce.nl</a:t>
            </a:r>
            <a:endParaRPr lang="nl-NL" sz="1600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  <a:sym typeface="Calibri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0CF6269-EAE6-2DCE-5A92-F7D0E747FDE8}"/>
              </a:ext>
            </a:extLst>
          </p:cNvPr>
          <p:cNvSpPr/>
          <p:nvPr/>
        </p:nvSpPr>
        <p:spPr>
          <a:xfrm>
            <a:off x="247534" y="5649375"/>
            <a:ext cx="4697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     </a:t>
            </a: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linkedin.com</a:t>
            </a:r>
            <a:r>
              <a:rPr lang="nl-NL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/in/</a:t>
            </a: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marahaverkort</a:t>
            </a:r>
            <a:endParaRPr lang="nl-NL" sz="1600" dirty="0">
              <a:solidFill>
                <a:schemeClr val="bg1"/>
              </a:solidFill>
              <a:latin typeface="Lato Light" panose="020F0502020204030203" pitchFamily="34" charset="0"/>
              <a:cs typeface="Lato Light" panose="020F0502020204030203" pitchFamily="34" charset="0"/>
              <a:sym typeface="Calibri"/>
            </a:endParaRPr>
          </a:p>
          <a:p>
            <a:pPr lvl="0"/>
            <a:r>
              <a:rPr lang="nl-NL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     </a:t>
            </a: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linkedin.com</a:t>
            </a:r>
            <a:r>
              <a:rPr lang="nl-NL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/company/</a:t>
            </a:r>
            <a:r>
              <a:rPr lang="nl-NL" sz="1600" dirty="0" err="1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nederland</a:t>
            </a:r>
            <a:r>
              <a:rPr lang="nl-NL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  <a:sym typeface="Calibri"/>
              </a:rPr>
              <a:t>-circulair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0E9A08D-C4A0-7F5F-6939-2591418506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l-NL" dirty="0"/>
              <a:t>Het Versnellingshuis Nederland circulair! | Circulaire Beurs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578B340-4B84-8B6F-1935-5E898FE807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2597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2b0b32-2748-406c-8296-31057a3a3d4d">
      <UserInfo>
        <DisplayName/>
        <AccountId xsi:nil="true"/>
        <AccountType/>
      </UserInfo>
    </SharedWithUsers>
    <TaxCatchAll xmlns="102b0b32-2748-406c-8296-31057a3a3d4d" xsi:nil="true"/>
    <lcf76f155ced4ddcb4097134ff3c332f xmlns="3fa1895f-76b2-4cee-a127-6ba00ce619a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5C78FB777CE479311D7862F2642AD" ma:contentTypeVersion="16" ma:contentTypeDescription="Een nieuw document maken." ma:contentTypeScope="" ma:versionID="7ec5f012e4a5c62dd4098e6ac17b0cb9">
  <xsd:schema xmlns:xsd="http://www.w3.org/2001/XMLSchema" xmlns:xs="http://www.w3.org/2001/XMLSchema" xmlns:p="http://schemas.microsoft.com/office/2006/metadata/properties" xmlns:ns2="3fa1895f-76b2-4cee-a127-6ba00ce619a2" xmlns:ns3="102b0b32-2748-406c-8296-31057a3a3d4d" targetNamespace="http://schemas.microsoft.com/office/2006/metadata/properties" ma:root="true" ma:fieldsID="9392bdc2db2691f0c9cb40ffaddc7704" ns2:_="" ns3:_="">
    <xsd:import namespace="3fa1895f-76b2-4cee-a127-6ba00ce619a2"/>
    <xsd:import namespace="102b0b32-2748-406c-8296-31057a3a3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1895f-76b2-4cee-a127-6ba00ce61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6a872753-e830-4a64-bfd8-5b46f1813c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b0b32-2748-406c-8296-31057a3a3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08b0ee-58b2-4fc8-995d-c1f7decd6db6}" ma:internalName="TaxCatchAll" ma:showField="CatchAllData" ma:web="102b0b32-2748-406c-8296-31057a3a3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338055-689E-41A3-B166-93C4A8E488B8}">
  <ds:schemaRefs>
    <ds:schemaRef ds:uri="c7c58ea0-bdf8-43dc-ad23-a02c2eab9c07"/>
    <ds:schemaRef ds:uri="f45d78f8-9805-4d3c-b4c2-36c286252a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02b0b32-2748-406c-8296-31057a3a3d4d"/>
    <ds:schemaRef ds:uri="3fa1895f-76b2-4cee-a127-6ba00ce619a2"/>
  </ds:schemaRefs>
</ds:datastoreItem>
</file>

<file path=customXml/itemProps2.xml><?xml version="1.0" encoding="utf-8"?>
<ds:datastoreItem xmlns:ds="http://schemas.openxmlformats.org/officeDocument/2006/customXml" ds:itemID="{B854A1E6-CF59-442D-AA9A-7AAC5B942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a1895f-76b2-4cee-a127-6ba00ce619a2"/>
    <ds:schemaRef ds:uri="102b0b32-2748-406c-8296-31057a3a3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420B5F-3A2D-4A49-839E-891B55E8E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214</Words>
  <Application>Microsoft Macintosh PowerPoint</Application>
  <PresentationFormat>Breedbeeld</PresentationFormat>
  <Paragraphs>41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Gill Sans MT</vt:lpstr>
      <vt:lpstr>Helvetica Neue</vt:lpstr>
      <vt:lpstr>Calibri</vt:lpstr>
      <vt:lpstr>Arial</vt:lpstr>
      <vt:lpstr>Lato</vt:lpstr>
      <vt:lpstr>Lato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Joanneke de Jongh | BBK</dc:creator>
  <cp:lastModifiedBy>Mara Haverkort</cp:lastModifiedBy>
  <cp:revision>10</cp:revision>
  <dcterms:created xsi:type="dcterms:W3CDTF">2019-04-05T08:44:54Z</dcterms:created>
  <dcterms:modified xsi:type="dcterms:W3CDTF">2023-05-24T12:36:51Z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0x010100E225C78FB777CE479311D7862F2642AD</vt:lpwstr>
  </property>
  <property fmtid="{D5CDD505-2E9C-101B-9397-08002B2CF9AE}" pid="3" name="_dlc_DocIdItemGuid">
    <vt:lpwstr>863f92b3-8121-4b4d-9f8e-9792765dcddb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