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7"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Helvetica Neue" panose="02000503000000020004" pitchFamily="2"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Roboto" panose="02000000000000000000" pitchFamily="2" charset="0"/>
      <p:regular r:id="rId67"/>
      <p:bold r:id="rId68"/>
      <p:italic r:id="rId69"/>
      <p:boldItalic r:id="rId70"/>
    </p:embeddedFont>
    <p:embeddedFont>
      <p:font typeface="Roboto Black" panose="020F0502020204030204" pitchFamily="34" charset="0"/>
      <p:bold r:id="rId71"/>
      <p:boldItalic r:id="rId72"/>
    </p:embeddedFont>
    <p:embeddedFont>
      <p:font typeface="Roboto Light" panose="020F0302020204030204" pitchFamily="34" charset="0"/>
      <p:regular r:id="rId73"/>
      <p:bold r:id="rId74"/>
      <p:italic r:id="rId75"/>
      <p:boldItalic r:id="rId76"/>
    </p:embeddedFont>
    <p:embeddedFont>
      <p:font typeface="Roboto Medium" panose="020F0502020204030204" pitchFamily="34"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isU5JkDp1dgqoaFccyV/E6yYoYP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ja SChol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C2E204-D64E-491F-80FA-B6510F00449D}">
  <a:tblStyle styleId="{C9C2E204-D64E-491F-80FA-B6510F0044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7E3BDC-FA58-4F22-9554-2E5842B3FA63}" styleName="Table_1">
    <a:wholeTbl>
      <a:tcTxStyle b="off" i="off">
        <a:font>
          <a:latin typeface="Roboto Light"/>
          <a:ea typeface="Roboto Light"/>
          <a:cs typeface="Robot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1F1"/>
          </a:solidFill>
        </a:fill>
      </a:tcStyle>
    </a:wholeTbl>
    <a:band1H>
      <a:tcTxStyle/>
      <a:tcStyle>
        <a:tcBdr/>
        <a:fill>
          <a:solidFill>
            <a:srgbClr val="DEE2E2"/>
          </a:solidFill>
        </a:fill>
      </a:tcStyle>
    </a:band1H>
    <a:band2H>
      <a:tcTxStyle/>
      <a:tcStyle>
        <a:tcBdr/>
      </a:tcStyle>
    </a:band2H>
    <a:band1V>
      <a:tcTxStyle/>
      <a:tcStyle>
        <a:tcBdr/>
        <a:fill>
          <a:solidFill>
            <a:srgbClr val="DEE2E2"/>
          </a:solidFill>
        </a:fill>
      </a:tcStyle>
    </a:band1V>
    <a:band2V>
      <a:tcTxStyle/>
      <a:tcStyle>
        <a:tcBdr/>
      </a:tcStyle>
    </a:band2V>
    <a:lastCol>
      <a:tcTxStyle b="on" i="off">
        <a:font>
          <a:latin typeface="Roboto Light"/>
          <a:ea typeface="Roboto Light"/>
          <a:cs typeface="Roboto Light"/>
        </a:font>
        <a:schemeClr val="lt1"/>
      </a:tcTxStyle>
      <a:tcStyle>
        <a:tcBdr/>
        <a:fill>
          <a:solidFill>
            <a:schemeClr val="accent1"/>
          </a:solidFill>
        </a:fill>
      </a:tcStyle>
    </a:lastCol>
    <a:firstCol>
      <a:tcTxStyle b="on" i="off">
        <a:font>
          <a:latin typeface="Roboto Light"/>
          <a:ea typeface="Roboto Light"/>
          <a:cs typeface="Roboto Light"/>
        </a:font>
        <a:schemeClr val="lt1"/>
      </a:tcTxStyle>
      <a:tcStyle>
        <a:tcBdr/>
        <a:fill>
          <a:solidFill>
            <a:schemeClr val="accent1"/>
          </a:solidFill>
        </a:fill>
      </a:tcStyle>
    </a:firstCol>
    <a:lastRow>
      <a:tcTxStyle b="on" i="off">
        <a:font>
          <a:latin typeface="Roboto Light"/>
          <a:ea typeface="Roboto Light"/>
          <a:cs typeface="Roboto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boto Light"/>
          <a:ea typeface="Roboto Light"/>
          <a:cs typeface="Roboto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69"/>
  </p:normalViewPr>
  <p:slideViewPr>
    <p:cSldViewPr snapToGrid="0">
      <p:cViewPr varScale="1">
        <p:scale>
          <a:sx n="96" d="100"/>
          <a:sy n="96" d="100"/>
        </p:scale>
        <p:origin x="20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80" Type="http://schemas.openxmlformats.org/officeDocument/2006/relationships/font" Target="fonts/font26.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2.fntdata"/><Relationship Id="rId61" Type="http://schemas.openxmlformats.org/officeDocument/2006/relationships/font" Target="fonts/font7.fntdata"/><Relationship Id="rId8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01T12:32:22.284" idx="2">
    <p:pos x="858" y="1746"/>
    <p:text>I left the slides but deleted the data, for memory.</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yY0SjD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ce9ae2ee3_1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24ce9ae2ee3_1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4cadf15311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4cadf15311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24cadf15311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4ce9ae2ee3_1_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g24ce9ae2ee3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4ce9ae2ee3_1_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24ce9ae2ee3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4ce9ae2ee3_1_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g24ce9ae2ee3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4ce9ae2ee3_1_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24ce9ae2ee3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4ce9ae2ee3_1_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g24ce9ae2ee3_1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4ce9ae2ee3_1_1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g24ce9ae2ee3_1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24ce9ae2ee3_1_1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g24ce9ae2ee3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4ce9ae2ee3_1_1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24ce9ae2ee3_1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e3891cbbf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e3891cbbf3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g1e3891cbbf3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e3891cbbf3_2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g1e3891cbbf3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4bd308bf4a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g24bd308bf4a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4bd308bf4a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g24bd308bf4a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4bd308bf4a_1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6" name="Google Shape;696;g24bd308bf4a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4ce9ae2ee3_5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g24ce9ae2ee3_5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4ce9ae2ee3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g24ce9ae2ee3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4cadf1531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8" name="Google Shape;758;g24cadf153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4ce9ae2ee3_1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24ce9ae2ee3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4cadf15311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g24cadf15311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4cadf15311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g24cadf15311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4cadf15311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g24cadf15311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24cadf1531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24cadf1531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4ce9ae2ee3_1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g24ce9ae2ee3_1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c077cfb7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24c077cfb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6" name="Google Shape;8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9" name="Google Shape;8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4bd308bf4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4" name="Google Shape;194;g24bd308bf4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4bd308bf4a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g24bd308bf4a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Main cover">
  <p:cSld name="1_Main cover">
    <p:spTree>
      <p:nvGrpSpPr>
        <p:cNvPr id="1" name="Shape 10"/>
        <p:cNvGrpSpPr/>
        <p:nvPr/>
      </p:nvGrpSpPr>
      <p:grpSpPr>
        <a:xfrm>
          <a:off x="0" y="0"/>
          <a:ext cx="0" cy="0"/>
          <a:chOff x="0" y="0"/>
          <a:chExt cx="0" cy="0"/>
        </a:xfrm>
      </p:grpSpPr>
      <p:grpSp>
        <p:nvGrpSpPr>
          <p:cNvPr id="11" name="Google Shape;11;p31"/>
          <p:cNvGrpSpPr/>
          <p:nvPr/>
        </p:nvGrpSpPr>
        <p:grpSpPr>
          <a:xfrm>
            <a:off x="-1" y="1183989"/>
            <a:ext cx="12192002" cy="5432478"/>
            <a:chOff x="-1" y="1183989"/>
            <a:chExt cx="12192002" cy="5432478"/>
          </a:xfrm>
        </p:grpSpPr>
        <p:pic>
          <p:nvPicPr>
            <p:cNvPr id="12" name="Google Shape;12;p31"/>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13" name="Google Shape;13;p31"/>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14" name="Google Shape;14;p31"/>
            <p:cNvPicPr preferRelativeResize="0"/>
            <p:nvPr/>
          </p:nvPicPr>
          <p:blipFill rotWithShape="1">
            <a:blip r:embed="rId2">
              <a:alphaModFix/>
            </a:blip>
            <a:srcRect l="48073"/>
            <a:stretch/>
          </p:blipFill>
          <p:spPr>
            <a:xfrm>
              <a:off x="-1" y="1183989"/>
              <a:ext cx="2724581" cy="5432478"/>
            </a:xfrm>
            <a:prstGeom prst="rect">
              <a:avLst/>
            </a:prstGeom>
            <a:noFill/>
            <a:ln>
              <a:noFill/>
            </a:ln>
          </p:spPr>
        </p:pic>
      </p:grpSp>
      <p:sp>
        <p:nvSpPr>
          <p:cNvPr id="15" name="Google Shape;15;p31"/>
          <p:cNvSpPr txBox="1"/>
          <p:nvPr/>
        </p:nvSpPr>
        <p:spPr>
          <a:xfrm>
            <a:off x="1696637" y="4744811"/>
            <a:ext cx="368665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600" b="0" i="0" u="none" strike="noStrike" cap="none">
                <a:solidFill>
                  <a:srgbClr val="000095"/>
                </a:solidFill>
                <a:latin typeface="Roboto Light"/>
                <a:ea typeface="Roboto Light"/>
                <a:cs typeface="Roboto Light"/>
                <a:sym typeface="Roboto Light"/>
              </a:rPr>
              <a:t>Circular, </a:t>
            </a:r>
            <a:r>
              <a:rPr lang="nl-NL" sz="1600" b="0" i="0" u="none" strike="noStrike" cap="none">
                <a:solidFill>
                  <a:srgbClr val="000095"/>
                </a:solidFill>
                <a:latin typeface="Roboto Medium"/>
                <a:ea typeface="Roboto Medium"/>
                <a:cs typeface="Roboto Medium"/>
                <a:sym typeface="Roboto Medium"/>
              </a:rPr>
              <a:t>together!</a:t>
            </a:r>
            <a:endParaRPr sz="1600" b="0" i="0" u="none" strike="noStrike" cap="none">
              <a:solidFill>
                <a:srgbClr val="000095"/>
              </a:solidFill>
              <a:latin typeface="Roboto Light"/>
              <a:ea typeface="Roboto Light"/>
              <a:cs typeface="Roboto Light"/>
              <a:sym typeface="Roboto Light"/>
            </a:endParaRPr>
          </a:p>
        </p:txBody>
      </p:sp>
      <p:pic>
        <p:nvPicPr>
          <p:cNvPr id="16" name="Google Shape;16;p31" descr="Shape&#10;&#10;Description automatically generated with medium confidence"/>
          <p:cNvPicPr preferRelativeResize="0"/>
          <p:nvPr/>
        </p:nvPicPr>
        <p:blipFill rotWithShape="1">
          <a:blip r:embed="rId3">
            <a:alphaModFix/>
          </a:blip>
          <a:srcRect/>
          <a:stretch/>
        </p:blipFill>
        <p:spPr>
          <a:xfrm>
            <a:off x="1696637" y="3011150"/>
            <a:ext cx="3362041" cy="178591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2">
  <p:cSld name="Divider 2">
    <p:bg>
      <p:bgPr>
        <a:gradFill>
          <a:gsLst>
            <a:gs pos="0">
              <a:srgbClr val="00B0F0"/>
            </a:gs>
            <a:gs pos="100000">
              <a:srgbClr val="000095"/>
            </a:gs>
          </a:gsLst>
          <a:path path="circle">
            <a:fillToRect l="100000" t="100000"/>
          </a:path>
          <a:tileRect r="-100000" b="-100000"/>
        </a:gradFill>
        <a:effectLst/>
      </p:bgPr>
    </p:bg>
    <p:spTree>
      <p:nvGrpSpPr>
        <p:cNvPr id="1" name="Shape 71"/>
        <p:cNvGrpSpPr/>
        <p:nvPr/>
      </p:nvGrpSpPr>
      <p:grpSpPr>
        <a:xfrm>
          <a:off x="0" y="0"/>
          <a:ext cx="0" cy="0"/>
          <a:chOff x="0" y="0"/>
          <a:chExt cx="0" cy="0"/>
        </a:xfrm>
      </p:grpSpPr>
      <p:grpSp>
        <p:nvGrpSpPr>
          <p:cNvPr id="72" name="Google Shape;72;g24ce9ae2ee3_1_8"/>
          <p:cNvGrpSpPr/>
          <p:nvPr/>
        </p:nvGrpSpPr>
        <p:grpSpPr>
          <a:xfrm>
            <a:off x="0" y="1183989"/>
            <a:ext cx="12192001" cy="5432478"/>
            <a:chOff x="0" y="1183989"/>
            <a:chExt cx="12192001" cy="5432478"/>
          </a:xfrm>
        </p:grpSpPr>
        <p:pic>
          <p:nvPicPr>
            <p:cNvPr id="73" name="Google Shape;73;g24ce9ae2ee3_1_8"/>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74" name="Google Shape;74;g24ce9ae2ee3_1_8"/>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75" name="Google Shape;75;g24ce9ae2ee3_1_8"/>
            <p:cNvPicPr preferRelativeResize="0"/>
            <p:nvPr/>
          </p:nvPicPr>
          <p:blipFill rotWithShape="1">
            <a:blip r:embed="rId2">
              <a:alphaModFix/>
            </a:blip>
            <a:srcRect l="48073"/>
            <a:stretch/>
          </p:blipFill>
          <p:spPr>
            <a:xfrm>
              <a:off x="0" y="1183989"/>
              <a:ext cx="2724581" cy="5432478"/>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ndard slide with - Hosted by -">
  <p:cSld name="Standard slide with - Hosted by -">
    <p:spTree>
      <p:nvGrpSpPr>
        <p:cNvPr id="1" name="Shape 76"/>
        <p:cNvGrpSpPr/>
        <p:nvPr/>
      </p:nvGrpSpPr>
      <p:grpSpPr>
        <a:xfrm>
          <a:off x="0" y="0"/>
          <a:ext cx="0" cy="0"/>
          <a:chOff x="0" y="0"/>
          <a:chExt cx="0" cy="0"/>
        </a:xfrm>
      </p:grpSpPr>
      <p:sp>
        <p:nvSpPr>
          <p:cNvPr id="77" name="Google Shape;77;g24ce9ae2ee3_1_13"/>
          <p:cNvSpPr txBox="1"/>
          <p:nvPr/>
        </p:nvSpPr>
        <p:spPr>
          <a:xfrm>
            <a:off x="11686651" y="6403393"/>
            <a:ext cx="159143" cy="122009"/>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24A8E0"/>
              </a:buClr>
              <a:buSzPts val="726"/>
              <a:buFont typeface="Roboto"/>
              <a:buNone/>
            </a:pPr>
            <a:fld id="{00000000-1234-1234-1234-123412341234}" type="slidenum">
              <a:rPr lang="nl-NL" sz="726" b="0" i="0" u="none" strike="noStrike" cap="none">
                <a:solidFill>
                  <a:srgbClr val="24A8E0"/>
                </a:solidFill>
                <a:latin typeface="Roboto"/>
                <a:ea typeface="Roboto"/>
                <a:cs typeface="Roboto"/>
                <a:sym typeface="Roboto"/>
              </a:rPr>
              <a:t>‹nr.›</a:t>
            </a:fld>
            <a:endParaRPr sz="726" b="0" i="0" u="none" strike="noStrike" cap="none">
              <a:solidFill>
                <a:srgbClr val="24A8E0"/>
              </a:solidFill>
              <a:latin typeface="Roboto"/>
              <a:ea typeface="Roboto"/>
              <a:cs typeface="Roboto"/>
              <a:sym typeface="Roboto"/>
            </a:endParaRPr>
          </a:p>
        </p:txBody>
      </p:sp>
      <p:sp>
        <p:nvSpPr>
          <p:cNvPr id="78" name="Google Shape;78;g24ce9ae2ee3_1_13"/>
          <p:cNvSpPr/>
          <p:nvPr/>
        </p:nvSpPr>
        <p:spPr>
          <a:xfrm>
            <a:off x="11651632" y="6329819"/>
            <a:ext cx="225052" cy="225031"/>
          </a:xfrm>
          <a:prstGeom prst="ellipse">
            <a:avLst/>
          </a:prstGeom>
          <a:noFill/>
          <a:ln w="12700" cap="flat" cmpd="sng">
            <a:solidFill>
              <a:srgbClr val="0000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3" b="0" i="0" u="none" strike="noStrike" cap="none">
              <a:solidFill>
                <a:schemeClr val="lt1"/>
              </a:solidFill>
              <a:latin typeface="Roboto Light"/>
              <a:ea typeface="Roboto Light"/>
              <a:cs typeface="Roboto Light"/>
              <a:sym typeface="Roboto Light"/>
            </a:endParaRPr>
          </a:p>
        </p:txBody>
      </p:sp>
      <p:sp>
        <p:nvSpPr>
          <p:cNvPr id="79" name="Google Shape;79;g24ce9ae2ee3_1_13"/>
          <p:cNvSpPr txBox="1"/>
          <p:nvPr/>
        </p:nvSpPr>
        <p:spPr>
          <a:xfrm>
            <a:off x="7009456" y="6365390"/>
            <a:ext cx="2898673"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nl-NL" sz="1000" b="0" i="0" u="none" strike="noStrike" cap="none">
                <a:solidFill>
                  <a:srgbClr val="000095"/>
                </a:solidFill>
                <a:latin typeface="Roboto Medium"/>
                <a:ea typeface="Roboto Medium"/>
                <a:cs typeface="Roboto Medium"/>
                <a:sym typeface="Roboto Medium"/>
              </a:rPr>
              <a:t>Hosted by</a:t>
            </a:r>
            <a:endParaRPr sz="1000" b="0" i="0" u="none" strike="noStrike" cap="none">
              <a:solidFill>
                <a:srgbClr val="000095"/>
              </a:solidFill>
              <a:latin typeface="Roboto Light"/>
              <a:ea typeface="Roboto Light"/>
              <a:cs typeface="Roboto Light"/>
              <a:sym typeface="Roboto Light"/>
            </a:endParaRPr>
          </a:p>
        </p:txBody>
      </p:sp>
      <p:sp>
        <p:nvSpPr>
          <p:cNvPr id="80" name="Google Shape;80;g24ce9ae2ee3_1_13"/>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907"/>
              <a:buFont typeface="Roboto Medium"/>
              <a:buNone/>
              <a:defRPr sz="907" b="0" i="0" u="none" strike="noStrike" cap="none">
                <a:solidFill>
                  <a:schemeClr val="dk1"/>
                </a:solidFill>
                <a:latin typeface="Roboto Medium"/>
                <a:ea typeface="Roboto Medium"/>
                <a:cs typeface="Roboto Medium"/>
                <a:sym typeface="Robot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g24ce9ae2ee3_1_13"/>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lvl1pPr marL="457200" marR="0" lvl="0" indent="-228600" algn="l" rtl="0">
              <a:lnSpc>
                <a:spcPct val="116250"/>
              </a:lnSpc>
              <a:spcBef>
                <a:spcPts val="0"/>
              </a:spcBef>
              <a:spcAft>
                <a:spcPts val="0"/>
              </a:spcAft>
              <a:buClr>
                <a:srgbClr val="000095"/>
              </a:buClr>
              <a:buSzPts val="3200"/>
              <a:buFont typeface="Arial"/>
              <a:buNone/>
              <a:defRPr sz="3200" b="0" i="0" u="none" strike="noStrike" cap="none">
                <a:solidFill>
                  <a:srgbClr val="000095"/>
                </a:solidFill>
                <a:latin typeface="Roboto Medium"/>
                <a:ea typeface="Roboto Medium"/>
                <a:cs typeface="Roboto Medium"/>
                <a:sym typeface="Roboto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2" name="Google Shape;82;g24ce9ae2ee3_1_13"/>
          <p:cNvSpPr txBox="1">
            <a:spLocks noGrp="1"/>
          </p:cNvSpPr>
          <p:nvPr>
            <p:ph type="body" idx="2"/>
          </p:nvPr>
        </p:nvSpPr>
        <p:spPr>
          <a:xfrm>
            <a:off x="771992" y="2006639"/>
            <a:ext cx="4670840" cy="38452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3" name="Google Shape;83;g24ce9ae2ee3_1_13"/>
          <p:cNvSpPr txBox="1">
            <a:spLocks noGrp="1"/>
          </p:cNvSpPr>
          <p:nvPr>
            <p:ph type="body" idx="3"/>
          </p:nvPr>
        </p:nvSpPr>
        <p:spPr>
          <a:xfrm>
            <a:off x="6756758" y="2006639"/>
            <a:ext cx="4670840" cy="38452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4" name="Google Shape;84;g24ce9ae2ee3_1_13"/>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95"/>
              </a:buClr>
              <a:buSzPts val="1000"/>
              <a:buFont typeface="Arial"/>
              <a:buNone/>
              <a:defRPr sz="1000" b="0" i="0" u="none" strike="noStrike" cap="none">
                <a:solidFill>
                  <a:srgbClr val="000095"/>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5" name="Google Shape;85;g24ce9ae2ee3_1_13"/>
          <p:cNvSpPr>
            <a:spLocks noGrp="1"/>
          </p:cNvSpPr>
          <p:nvPr>
            <p:ph type="dgm" idx="5"/>
          </p:nvPr>
        </p:nvSpPr>
        <p:spPr>
          <a:xfrm rot="-5400000">
            <a:off x="-419583" y="5736899"/>
            <a:ext cx="1552849" cy="83048"/>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6" name="Google Shape;86;g24ce9ae2ee3_1_13"/>
          <p:cNvSpPr>
            <a:spLocks noGrp="1"/>
          </p:cNvSpPr>
          <p:nvPr>
            <p:ph type="dgm" idx="6"/>
          </p:nvPr>
        </p:nvSpPr>
        <p:spPr>
          <a:xfrm>
            <a:off x="577597" y="639038"/>
            <a:ext cx="116890" cy="10225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Tree>
  </p:cSld>
  <p:clrMapOvr>
    <a:masterClrMapping/>
  </p:clrMapOvr>
  <p:extLst>
    <p:ext uri="{DCECCB84-F9BA-43D5-87BE-67443E8EF086}">
      <p15:sldGuideLst xmlns:p15="http://schemas.microsoft.com/office/powerpoint/2012/main">
        <p15:guide id="1" orient="horz" pos="2381">
          <p15:clr>
            <a:srgbClr val="FBAE40"/>
          </p15:clr>
        </p15:guide>
        <p15:guide id="2" orient="horz" pos="1746">
          <p15:clr>
            <a:srgbClr val="FBAE40"/>
          </p15:clr>
        </p15:guide>
        <p15:guide id="3" orient="horz" pos="1973">
          <p15:clr>
            <a:srgbClr val="FBAE40"/>
          </p15:clr>
        </p15:guide>
        <p15:guide id="4" orient="horz" pos="2608">
          <p15:clr>
            <a:srgbClr val="FBAE40"/>
          </p15:clr>
        </p15:guide>
        <p15:guide id="5" orient="horz" pos="4331">
          <p15:clr>
            <a:srgbClr val="FBAE40"/>
          </p15:clr>
        </p15:guide>
        <p15:guide id="6" orient="horz" pos="884">
          <p15:clr>
            <a:srgbClr val="FBAE40"/>
          </p15:clr>
        </p15:guide>
        <p15:guide id="7" orient="horz" pos="1338">
          <p15:clr>
            <a:srgbClr val="FBAE40"/>
          </p15:clr>
        </p15:guide>
        <p15:guide id="8" orient="horz" pos="12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tandard slide">
  <p:cSld name="1_Standard slide">
    <p:spTree>
      <p:nvGrpSpPr>
        <p:cNvPr id="1" name="Shape 87"/>
        <p:cNvGrpSpPr/>
        <p:nvPr/>
      </p:nvGrpSpPr>
      <p:grpSpPr>
        <a:xfrm>
          <a:off x="0" y="0"/>
          <a:ext cx="0" cy="0"/>
          <a:chOff x="0" y="0"/>
          <a:chExt cx="0" cy="0"/>
        </a:xfrm>
      </p:grpSpPr>
      <p:sp>
        <p:nvSpPr>
          <p:cNvPr id="88" name="Google Shape;88;g24ce9ae2ee3_1_24"/>
          <p:cNvSpPr>
            <a:spLocks noGrp="1"/>
          </p:cNvSpPr>
          <p:nvPr>
            <p:ph type="dgm" idx="2"/>
          </p:nvPr>
        </p:nvSpPr>
        <p:spPr>
          <a:xfrm rot="-5400000">
            <a:off x="-419583" y="5736899"/>
            <a:ext cx="1552849" cy="83048"/>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89" name="Google Shape;89;g24ce9ae2ee3_1_24"/>
          <p:cNvSpPr>
            <a:spLocks noGrp="1"/>
          </p:cNvSpPr>
          <p:nvPr>
            <p:ph type="dgm" idx="3"/>
          </p:nvPr>
        </p:nvSpPr>
        <p:spPr>
          <a:xfrm>
            <a:off x="577597" y="639038"/>
            <a:ext cx="116890" cy="10225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90" name="Google Shape;90;g24ce9ae2ee3_1_24"/>
          <p:cNvSpPr txBox="1"/>
          <p:nvPr/>
        </p:nvSpPr>
        <p:spPr>
          <a:xfrm>
            <a:off x="11686651" y="6403393"/>
            <a:ext cx="159143" cy="122009"/>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24A8E0"/>
              </a:buClr>
              <a:buSzPts val="726"/>
              <a:buFont typeface="Roboto"/>
              <a:buNone/>
            </a:pPr>
            <a:fld id="{00000000-1234-1234-1234-123412341234}" type="slidenum">
              <a:rPr lang="nl-NL" sz="726" b="0" i="0" u="none" strike="noStrike" cap="none">
                <a:solidFill>
                  <a:srgbClr val="24A8E0"/>
                </a:solidFill>
                <a:latin typeface="Roboto"/>
                <a:ea typeface="Roboto"/>
                <a:cs typeface="Roboto"/>
                <a:sym typeface="Roboto"/>
              </a:rPr>
              <a:t>‹nr.›</a:t>
            </a:fld>
            <a:endParaRPr sz="726" b="0" i="0" u="none" strike="noStrike" cap="none">
              <a:solidFill>
                <a:srgbClr val="24A8E0"/>
              </a:solidFill>
              <a:latin typeface="Roboto"/>
              <a:ea typeface="Roboto"/>
              <a:cs typeface="Roboto"/>
              <a:sym typeface="Roboto"/>
            </a:endParaRPr>
          </a:p>
        </p:txBody>
      </p:sp>
      <p:sp>
        <p:nvSpPr>
          <p:cNvPr id="91" name="Google Shape;91;g24ce9ae2ee3_1_24"/>
          <p:cNvSpPr/>
          <p:nvPr/>
        </p:nvSpPr>
        <p:spPr>
          <a:xfrm>
            <a:off x="11651632" y="6329819"/>
            <a:ext cx="225052" cy="225031"/>
          </a:xfrm>
          <a:prstGeom prst="ellipse">
            <a:avLst/>
          </a:prstGeom>
          <a:noFill/>
          <a:ln w="12700" cap="flat" cmpd="sng">
            <a:solidFill>
              <a:srgbClr val="0000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3" b="0" i="0" u="none" strike="noStrike" cap="none">
              <a:solidFill>
                <a:schemeClr val="lt1"/>
              </a:solidFill>
              <a:latin typeface="Roboto Light"/>
              <a:ea typeface="Roboto Light"/>
              <a:cs typeface="Roboto Light"/>
              <a:sym typeface="Roboto Light"/>
            </a:endParaRPr>
          </a:p>
        </p:txBody>
      </p:sp>
      <p:sp>
        <p:nvSpPr>
          <p:cNvPr id="92" name="Google Shape;92;g24ce9ae2ee3_1_24"/>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907"/>
              <a:buFont typeface="Roboto Medium"/>
              <a:buNone/>
              <a:defRPr sz="907" b="0" i="0" u="none" strike="noStrike" cap="none">
                <a:solidFill>
                  <a:schemeClr val="dk1"/>
                </a:solidFill>
                <a:latin typeface="Roboto Medium"/>
                <a:ea typeface="Roboto Medium"/>
                <a:cs typeface="Roboto Medium"/>
                <a:sym typeface="Robot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g24ce9ae2ee3_1_24"/>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lvl1pPr marL="457200" marR="0" lvl="0" indent="-228600" algn="l" rtl="0">
              <a:lnSpc>
                <a:spcPct val="116250"/>
              </a:lnSpc>
              <a:spcBef>
                <a:spcPts val="0"/>
              </a:spcBef>
              <a:spcAft>
                <a:spcPts val="0"/>
              </a:spcAft>
              <a:buClr>
                <a:srgbClr val="000095"/>
              </a:buClr>
              <a:buSzPts val="3200"/>
              <a:buFont typeface="Arial"/>
              <a:buNone/>
              <a:defRPr sz="3200" b="0" i="0" u="none" strike="noStrike" cap="none">
                <a:solidFill>
                  <a:srgbClr val="000095"/>
                </a:solidFill>
                <a:latin typeface="Roboto Medium"/>
                <a:ea typeface="Roboto Medium"/>
                <a:cs typeface="Roboto Medium"/>
                <a:sym typeface="Roboto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94" name="Google Shape;94;g24ce9ae2ee3_1_24"/>
          <p:cNvSpPr txBox="1">
            <a:spLocks noGrp="1"/>
          </p:cNvSpPr>
          <p:nvPr>
            <p:ph type="body" idx="4"/>
          </p:nvPr>
        </p:nvSpPr>
        <p:spPr>
          <a:xfrm>
            <a:off x="771992" y="2006639"/>
            <a:ext cx="4670840" cy="41416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95" name="Google Shape;95;g24ce9ae2ee3_1_24"/>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Tree>
  </p:cSld>
  <p:clrMapOvr>
    <a:masterClrMapping/>
  </p:clrMapOvr>
  <p:extLst>
    <p:ext uri="{DCECCB84-F9BA-43D5-87BE-67443E8EF086}">
      <p15:sldGuideLst xmlns:p15="http://schemas.microsoft.com/office/powerpoint/2012/main">
        <p15:guide id="1" orient="horz" pos="2381">
          <p15:clr>
            <a:srgbClr val="FBAE40"/>
          </p15:clr>
        </p15:guide>
        <p15:guide id="2" orient="horz" pos="1746">
          <p15:clr>
            <a:srgbClr val="FBAE40"/>
          </p15:clr>
        </p15:guide>
        <p15:guide id="3" orient="horz" pos="1973">
          <p15:clr>
            <a:srgbClr val="FBAE40"/>
          </p15:clr>
        </p15:guide>
        <p15:guide id="4" orient="horz" pos="2608">
          <p15:clr>
            <a:srgbClr val="FBAE40"/>
          </p15:clr>
        </p15:guide>
        <p15:guide id="5" orient="horz" pos="4331">
          <p15:clr>
            <a:srgbClr val="FBAE40"/>
          </p15:clr>
        </p15:guide>
        <p15:guide id="6" orient="horz" pos="884">
          <p15:clr>
            <a:srgbClr val="FBAE40"/>
          </p15:clr>
        </p15:guide>
        <p15:guide id="7" orient="horz" pos="1338">
          <p15:clr>
            <a:srgbClr val="FBAE40"/>
          </p15:clr>
        </p15:guide>
        <p15:guide id="8" orient="horz" pos="12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cover with - Hosted by -">
  <p:cSld name="Main cover with - Hosted by -">
    <p:spTree>
      <p:nvGrpSpPr>
        <p:cNvPr id="1" name="Shape 96"/>
        <p:cNvGrpSpPr/>
        <p:nvPr/>
      </p:nvGrpSpPr>
      <p:grpSpPr>
        <a:xfrm>
          <a:off x="0" y="0"/>
          <a:ext cx="0" cy="0"/>
          <a:chOff x="0" y="0"/>
          <a:chExt cx="0" cy="0"/>
        </a:xfrm>
      </p:grpSpPr>
      <p:grpSp>
        <p:nvGrpSpPr>
          <p:cNvPr id="97" name="Google Shape;97;g24ce9ae2ee3_1_33"/>
          <p:cNvGrpSpPr/>
          <p:nvPr/>
        </p:nvGrpSpPr>
        <p:grpSpPr>
          <a:xfrm>
            <a:off x="-1" y="1183989"/>
            <a:ext cx="12192002" cy="5432478"/>
            <a:chOff x="-1" y="1183989"/>
            <a:chExt cx="12192002" cy="5432478"/>
          </a:xfrm>
        </p:grpSpPr>
        <p:pic>
          <p:nvPicPr>
            <p:cNvPr id="98" name="Google Shape;98;g24ce9ae2ee3_1_33"/>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99" name="Google Shape;99;g24ce9ae2ee3_1_33"/>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100" name="Google Shape;100;g24ce9ae2ee3_1_33"/>
            <p:cNvPicPr preferRelativeResize="0"/>
            <p:nvPr/>
          </p:nvPicPr>
          <p:blipFill rotWithShape="1">
            <a:blip r:embed="rId2">
              <a:alphaModFix/>
            </a:blip>
            <a:srcRect l="48073"/>
            <a:stretch/>
          </p:blipFill>
          <p:spPr>
            <a:xfrm>
              <a:off x="-1" y="1183989"/>
              <a:ext cx="2724581" cy="5432478"/>
            </a:xfrm>
            <a:prstGeom prst="rect">
              <a:avLst/>
            </a:prstGeom>
            <a:noFill/>
            <a:ln>
              <a:noFill/>
            </a:ln>
          </p:spPr>
        </p:pic>
      </p:grpSp>
      <p:sp>
        <p:nvSpPr>
          <p:cNvPr id="101" name="Google Shape;101;g24ce9ae2ee3_1_33"/>
          <p:cNvSpPr txBox="1"/>
          <p:nvPr/>
        </p:nvSpPr>
        <p:spPr>
          <a:xfrm>
            <a:off x="1739662" y="4801173"/>
            <a:ext cx="368665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600">
                <a:solidFill>
                  <a:srgbClr val="000095"/>
                </a:solidFill>
                <a:latin typeface="Roboto Medium"/>
                <a:ea typeface="Roboto Medium"/>
                <a:cs typeface="Roboto Medium"/>
                <a:sym typeface="Roboto Medium"/>
              </a:rPr>
              <a:t>Hosted by</a:t>
            </a:r>
            <a:endParaRPr sz="1600">
              <a:solidFill>
                <a:srgbClr val="000095"/>
              </a:solidFill>
              <a:latin typeface="Roboto Light"/>
              <a:ea typeface="Roboto Light"/>
              <a:cs typeface="Roboto Light"/>
              <a:sym typeface="Roboto Light"/>
            </a:endParaRPr>
          </a:p>
        </p:txBody>
      </p:sp>
      <p:pic>
        <p:nvPicPr>
          <p:cNvPr id="102" name="Google Shape;102;g24ce9ae2ee3_1_33" descr="Shape&#10;&#10;Description automatically generated with medium confidence"/>
          <p:cNvPicPr preferRelativeResize="0"/>
          <p:nvPr/>
        </p:nvPicPr>
        <p:blipFill rotWithShape="1">
          <a:blip r:embed="rId3">
            <a:alphaModFix/>
          </a:blip>
          <a:srcRect/>
          <a:stretch/>
        </p:blipFill>
        <p:spPr>
          <a:xfrm>
            <a:off x="1696637" y="3011150"/>
            <a:ext cx="3362041" cy="1785915"/>
          </a:xfrm>
          <a:prstGeom prst="rect">
            <a:avLst/>
          </a:prstGeom>
          <a:noFill/>
          <a:ln>
            <a:noFill/>
          </a:ln>
        </p:spPr>
      </p:pic>
      <p:sp>
        <p:nvSpPr>
          <p:cNvPr id="103" name="Google Shape;103;g24ce9ae2ee3_1_33"/>
          <p:cNvSpPr txBox="1">
            <a:spLocks noGrp="1"/>
          </p:cNvSpPr>
          <p:nvPr>
            <p:ph type="body" idx="1"/>
          </p:nvPr>
        </p:nvSpPr>
        <p:spPr>
          <a:xfrm>
            <a:off x="2632847" y="4792295"/>
            <a:ext cx="2451100" cy="246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95"/>
              </a:buClr>
              <a:buSzPts val="1600"/>
              <a:buFont typeface="Arial"/>
              <a:buNone/>
              <a:defRPr sz="1600" b="0" i="0" u="none" strike="noStrike" cap="none">
                <a:solidFill>
                  <a:srgbClr val="000095"/>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1">
  <p:cSld name="Divider 1">
    <p:spTree>
      <p:nvGrpSpPr>
        <p:cNvPr id="1" name="Shape 104"/>
        <p:cNvGrpSpPr/>
        <p:nvPr/>
      </p:nvGrpSpPr>
      <p:grpSpPr>
        <a:xfrm>
          <a:off x="0" y="0"/>
          <a:ext cx="0" cy="0"/>
          <a:chOff x="0" y="0"/>
          <a:chExt cx="0" cy="0"/>
        </a:xfrm>
      </p:grpSpPr>
      <p:grpSp>
        <p:nvGrpSpPr>
          <p:cNvPr id="105" name="Google Shape;105;g24ce9ae2ee3_1_41"/>
          <p:cNvGrpSpPr/>
          <p:nvPr/>
        </p:nvGrpSpPr>
        <p:grpSpPr>
          <a:xfrm>
            <a:off x="-1" y="1183989"/>
            <a:ext cx="12192002" cy="5432478"/>
            <a:chOff x="-1" y="1183989"/>
            <a:chExt cx="12192002" cy="5432478"/>
          </a:xfrm>
        </p:grpSpPr>
        <p:pic>
          <p:nvPicPr>
            <p:cNvPr id="106" name="Google Shape;106;g24ce9ae2ee3_1_41"/>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107" name="Google Shape;107;g24ce9ae2ee3_1_41"/>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108" name="Google Shape;108;g24ce9ae2ee3_1_41"/>
            <p:cNvPicPr preferRelativeResize="0"/>
            <p:nvPr/>
          </p:nvPicPr>
          <p:blipFill rotWithShape="1">
            <a:blip r:embed="rId2">
              <a:alphaModFix/>
            </a:blip>
            <a:srcRect l="48073"/>
            <a:stretch/>
          </p:blipFill>
          <p:spPr>
            <a:xfrm>
              <a:off x="-1" y="1183989"/>
              <a:ext cx="2724581" cy="5432478"/>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p:cSld name="End Slide">
    <p:bg>
      <p:bgPr>
        <a:gradFill>
          <a:gsLst>
            <a:gs pos="0">
              <a:srgbClr val="00B0F0"/>
            </a:gs>
            <a:gs pos="100000">
              <a:srgbClr val="000095"/>
            </a:gs>
          </a:gsLst>
          <a:path path="circle">
            <a:fillToRect l="100000" t="100000"/>
          </a:path>
          <a:tileRect r="-100000" b="-100000"/>
        </a:gradFill>
        <a:effectLst/>
      </p:bgPr>
    </p:bg>
    <p:spTree>
      <p:nvGrpSpPr>
        <p:cNvPr id="1" name="Shape 109"/>
        <p:cNvGrpSpPr/>
        <p:nvPr/>
      </p:nvGrpSpPr>
      <p:grpSpPr>
        <a:xfrm>
          <a:off x="0" y="0"/>
          <a:ext cx="0" cy="0"/>
          <a:chOff x="0" y="0"/>
          <a:chExt cx="0" cy="0"/>
        </a:xfrm>
      </p:grpSpPr>
      <p:grpSp>
        <p:nvGrpSpPr>
          <p:cNvPr id="110" name="Google Shape;110;g24ce9ae2ee3_1_46"/>
          <p:cNvGrpSpPr/>
          <p:nvPr/>
        </p:nvGrpSpPr>
        <p:grpSpPr>
          <a:xfrm>
            <a:off x="0" y="1183989"/>
            <a:ext cx="12192001" cy="5432478"/>
            <a:chOff x="0" y="1183989"/>
            <a:chExt cx="12192001" cy="5432478"/>
          </a:xfrm>
        </p:grpSpPr>
        <p:pic>
          <p:nvPicPr>
            <p:cNvPr id="111" name="Google Shape;111;g24ce9ae2ee3_1_46"/>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112" name="Google Shape;112;g24ce9ae2ee3_1_46"/>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113" name="Google Shape;113;g24ce9ae2ee3_1_46"/>
            <p:cNvPicPr preferRelativeResize="0"/>
            <p:nvPr/>
          </p:nvPicPr>
          <p:blipFill rotWithShape="1">
            <a:blip r:embed="rId2">
              <a:alphaModFix/>
            </a:blip>
            <a:srcRect l="48073"/>
            <a:stretch/>
          </p:blipFill>
          <p:spPr>
            <a:xfrm>
              <a:off x="0" y="1183989"/>
              <a:ext cx="2724581" cy="5432478"/>
            </a:xfrm>
            <a:prstGeom prst="rect">
              <a:avLst/>
            </a:prstGeom>
            <a:noFill/>
            <a:ln>
              <a:noFill/>
            </a:ln>
          </p:spPr>
        </p:pic>
      </p:grpSp>
      <p:pic>
        <p:nvPicPr>
          <p:cNvPr id="114" name="Google Shape;114;g24ce9ae2ee3_1_46"/>
          <p:cNvPicPr preferRelativeResize="0"/>
          <p:nvPr/>
        </p:nvPicPr>
        <p:blipFill rotWithShape="1">
          <a:blip r:embed="rId3">
            <a:alphaModFix/>
          </a:blip>
          <a:srcRect/>
          <a:stretch/>
        </p:blipFill>
        <p:spPr>
          <a:xfrm>
            <a:off x="7161158" y="3091826"/>
            <a:ext cx="3171169" cy="1670907"/>
          </a:xfrm>
          <a:prstGeom prst="rect">
            <a:avLst/>
          </a:prstGeom>
          <a:noFill/>
          <a:ln>
            <a:noFill/>
          </a:ln>
        </p:spPr>
      </p:pic>
      <p:sp>
        <p:nvSpPr>
          <p:cNvPr id="115" name="Google Shape;115;g24ce9ae2ee3_1_46"/>
          <p:cNvSpPr txBox="1"/>
          <p:nvPr/>
        </p:nvSpPr>
        <p:spPr>
          <a:xfrm>
            <a:off x="1887946" y="3221595"/>
            <a:ext cx="4208054"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500">
                <a:solidFill>
                  <a:srgbClr val="007BD6"/>
                </a:solidFill>
                <a:latin typeface="Roboto Light"/>
                <a:ea typeface="Roboto Light"/>
                <a:cs typeface="Roboto Light"/>
                <a:sym typeface="Roboto Light"/>
              </a:rPr>
              <a:t>Circular, </a:t>
            </a:r>
            <a:endParaRPr/>
          </a:p>
          <a:p>
            <a:pPr marL="0" marR="0" lvl="0" indent="0" algn="l" rtl="0">
              <a:spcBef>
                <a:spcPts val="0"/>
              </a:spcBef>
              <a:spcAft>
                <a:spcPts val="0"/>
              </a:spcAft>
              <a:buNone/>
            </a:pPr>
            <a:r>
              <a:rPr lang="nl-NL" sz="3500" b="1">
                <a:solidFill>
                  <a:srgbClr val="007BD6"/>
                </a:solidFill>
                <a:latin typeface="Roboto"/>
                <a:ea typeface="Roboto"/>
                <a:cs typeface="Roboto"/>
                <a:sym typeface="Roboto"/>
              </a:rPr>
              <a:t>together!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11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halt" type="obj">
  <p:cSld name="OBJECT">
    <p:spTree>
      <p:nvGrpSpPr>
        <p:cNvPr id="1" name="Shape 117"/>
        <p:cNvGrpSpPr/>
        <p:nvPr/>
      </p:nvGrpSpPr>
      <p:grpSpPr>
        <a:xfrm>
          <a:off x="0" y="0"/>
          <a:ext cx="0" cy="0"/>
          <a:chOff x="0" y="0"/>
          <a:chExt cx="0" cy="0"/>
        </a:xfrm>
      </p:grpSpPr>
      <p:sp>
        <p:nvSpPr>
          <p:cNvPr id="118" name="Google Shape;118;g24ce9ae2ee3_1_54"/>
          <p:cNvSpPr txBox="1">
            <a:spLocks noGrp="1"/>
          </p:cNvSpPr>
          <p:nvPr>
            <p:ph type="title"/>
          </p:nvPr>
        </p:nvSpPr>
        <p:spPr>
          <a:xfrm>
            <a:off x="477901" y="334800"/>
            <a:ext cx="11234612" cy="12240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1"/>
              </a:buClr>
              <a:buSzPts val="4400"/>
              <a:buFont typeface="Roboto Medium"/>
              <a:buNone/>
              <a:defRPr sz="4400" b="0" i="0" u="none" strike="noStrike" cap="none">
                <a:solidFill>
                  <a:schemeClr val="dk1"/>
                </a:solidFill>
                <a:latin typeface="Roboto Medium"/>
                <a:ea typeface="Roboto Medium"/>
                <a:cs typeface="Roboto Medium"/>
                <a:sym typeface="Robot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g24ce9ae2ee3_1_54"/>
          <p:cNvSpPr txBox="1">
            <a:spLocks noGrp="1"/>
          </p:cNvSpPr>
          <p:nvPr>
            <p:ph type="body" idx="1"/>
          </p:nvPr>
        </p:nvSpPr>
        <p:spPr>
          <a:xfrm>
            <a:off x="477901" y="1773238"/>
            <a:ext cx="11234611" cy="42481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120" name="Google Shape;120;g24ce9ae2ee3_1_54"/>
          <p:cNvSpPr txBox="1">
            <a:spLocks noGrp="1"/>
          </p:cNvSpPr>
          <p:nvPr>
            <p:ph type="ftr" idx="11"/>
          </p:nvPr>
        </p:nvSpPr>
        <p:spPr>
          <a:xfrm>
            <a:off x="2278973" y="6349881"/>
            <a:ext cx="3240422" cy="15388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000" b="1">
                <a:solidFill>
                  <a:schemeClr val="lt2"/>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2pPr>
            <a:lvl3pPr marR="0" lvl="2"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3pPr>
            <a:lvl4pPr marR="0" lvl="3"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4pPr>
            <a:lvl5pPr marR="0" lvl="4"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5pPr>
            <a:lvl6pPr marR="0" lvl="5"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6pPr>
            <a:lvl7pPr marR="0" lvl="6"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7pPr>
            <a:lvl8pPr marR="0" lvl="7"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8pPr>
            <a:lvl9pPr marR="0" lvl="8" algn="l" rtl="0">
              <a:spcBef>
                <a:spcPts val="0"/>
              </a:spcBef>
              <a:spcAft>
                <a:spcPts val="0"/>
              </a:spcAft>
              <a:buSzPts val="1400"/>
              <a:buNone/>
              <a:defRPr sz="1800" b="0" i="0" u="none" strike="noStrike" cap="none">
                <a:solidFill>
                  <a:schemeClr val="dk1"/>
                </a:solidFill>
                <a:latin typeface="Roboto Light"/>
                <a:ea typeface="Roboto Light"/>
                <a:cs typeface="Roboto Light"/>
                <a:sym typeface="Roboto Light"/>
              </a:defRPr>
            </a:lvl9pPr>
          </a:lstStyle>
          <a:p>
            <a:endParaRPr/>
          </a:p>
        </p:txBody>
      </p:sp>
      <p:sp>
        <p:nvSpPr>
          <p:cNvPr id="121" name="Google Shape;121;g24ce9ae2ee3_1_54"/>
          <p:cNvSpPr txBox="1">
            <a:spLocks noGrp="1"/>
          </p:cNvSpPr>
          <p:nvPr>
            <p:ph type="sldNum" idx="12"/>
          </p:nvPr>
        </p:nvSpPr>
        <p:spPr>
          <a:xfrm>
            <a:off x="477900" y="6349882"/>
            <a:ext cx="1800234" cy="123111"/>
          </a:xfrm>
          <a:prstGeom prst="rect">
            <a:avLst/>
          </a:prstGeom>
          <a:noFill/>
          <a:ln>
            <a:noFill/>
          </a:ln>
        </p:spPr>
        <p:txBody>
          <a:bodyPr spcFirstLastPara="1" wrap="square" lIns="0" tIns="0" rIns="0" bIns="0" anchor="t" anchorCtr="0">
            <a:spAutoFit/>
          </a:bodyPr>
          <a:lstStyle>
            <a:lvl1pPr marL="0" marR="0" lvl="0"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1pPr>
            <a:lvl2pPr marL="0" marR="0" lvl="1"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2pPr>
            <a:lvl3pPr marL="0" marR="0" lvl="2"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3pPr>
            <a:lvl4pPr marL="0" marR="0" lvl="3"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4pPr>
            <a:lvl5pPr marL="0" marR="0" lvl="4"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5pPr>
            <a:lvl6pPr marL="0" marR="0" lvl="5"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6pPr>
            <a:lvl7pPr marL="0" marR="0" lvl="6"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7pPr>
            <a:lvl8pPr marL="0" marR="0" lvl="7"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8pPr>
            <a:lvl9pPr marL="0" marR="0" lvl="8" indent="0" algn="l" rtl="0">
              <a:spcBef>
                <a:spcPts val="0"/>
              </a:spcBef>
              <a:spcAft>
                <a:spcPts val="0"/>
              </a:spcAft>
              <a:buClr>
                <a:schemeClr val="lt2"/>
              </a:buClr>
              <a:buSzPts val="800"/>
              <a:buFont typeface="Roboto Light"/>
              <a:buNone/>
              <a:defRPr sz="800">
                <a:solidFill>
                  <a:schemeClr val="lt2"/>
                </a:solidFill>
                <a:latin typeface="Roboto Light"/>
                <a:ea typeface="Roboto Light"/>
                <a:cs typeface="Roboto Light"/>
                <a:sym typeface="Roboto Light"/>
              </a:defRPr>
            </a:lvl9pPr>
          </a:lstStyle>
          <a:p>
            <a:pPr marL="0" lvl="0" indent="0" algn="l" rtl="0">
              <a:spcBef>
                <a:spcPts val="0"/>
              </a:spcBef>
              <a:spcAft>
                <a:spcPts val="0"/>
              </a:spcAft>
              <a:buNone/>
            </a:pPr>
            <a:r>
              <a:rPr lang="nl-NL"/>
              <a:t>Seite </a:t>
            </a:r>
            <a:fld id="{00000000-1234-1234-1234-123412341234}" type="slidenum">
              <a:rPr lang="nl-NL"/>
              <a:t>‹nr.›</a:t>
            </a:fld>
            <a:endParaRPr/>
          </a:p>
        </p:txBody>
      </p:sp>
      <p:sp>
        <p:nvSpPr>
          <p:cNvPr id="122" name="Google Shape;122;g24ce9ae2ee3_1_54" descr="valid_FHG_layout"/>
          <p:cNvSpPr/>
          <p:nvPr/>
        </p:nvSpPr>
        <p:spPr>
          <a:xfrm>
            <a:off x="6384077" y="6957491"/>
            <a:ext cx="5807923" cy="396055"/>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900">
                <a:solidFill>
                  <a:schemeClr val="dk2"/>
                </a:solidFill>
                <a:latin typeface="Roboto Light"/>
                <a:ea typeface="Roboto Light"/>
                <a:cs typeface="Roboto Light"/>
                <a:sym typeface="Roboto Light"/>
              </a:rPr>
              <a:t>Diesen Kasten nicht löschen (ist für die Funktion der Folie wichtig)</a:t>
            </a:r>
            <a:endParaRPr/>
          </a:p>
        </p:txBody>
      </p:sp>
      <p:sp>
        <p:nvSpPr>
          <p:cNvPr id="123" name="Google Shape;123;g24ce9ae2ee3_1_54"/>
          <p:cNvSpPr txBox="1"/>
          <p:nvPr/>
        </p:nvSpPr>
        <p:spPr>
          <a:xfrm>
            <a:off x="10651458" y="5992089"/>
            <a:ext cx="1061055"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2"/>
              </a:buClr>
              <a:buSzPts val="800"/>
              <a:buFont typeface="Noto Sans Symbols"/>
              <a:buNone/>
            </a:pPr>
            <a:r>
              <a:rPr lang="nl-NL" sz="800">
                <a:solidFill>
                  <a:schemeClr val="lt2"/>
                </a:solidFill>
                <a:latin typeface="Open Sans"/>
                <a:ea typeface="Open Sans"/>
                <a:cs typeface="Open Sans"/>
                <a:sym typeface="Open Sans"/>
              </a:rPr>
              <a:t> 03rd February 2022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cover with - Hosted by -">
  <p:cSld name="Main cover with - Hosted by -">
    <p:spTree>
      <p:nvGrpSpPr>
        <p:cNvPr id="1" name="Shape 17"/>
        <p:cNvGrpSpPr/>
        <p:nvPr/>
      </p:nvGrpSpPr>
      <p:grpSpPr>
        <a:xfrm>
          <a:off x="0" y="0"/>
          <a:ext cx="0" cy="0"/>
          <a:chOff x="0" y="0"/>
          <a:chExt cx="0" cy="0"/>
        </a:xfrm>
      </p:grpSpPr>
      <p:grpSp>
        <p:nvGrpSpPr>
          <p:cNvPr id="18" name="Google Shape;18;p32"/>
          <p:cNvGrpSpPr/>
          <p:nvPr/>
        </p:nvGrpSpPr>
        <p:grpSpPr>
          <a:xfrm>
            <a:off x="-1" y="1183989"/>
            <a:ext cx="12192002" cy="5432478"/>
            <a:chOff x="-1" y="1183989"/>
            <a:chExt cx="12192002" cy="5432478"/>
          </a:xfrm>
        </p:grpSpPr>
        <p:pic>
          <p:nvPicPr>
            <p:cNvPr id="19" name="Google Shape;19;p32"/>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20" name="Google Shape;20;p32"/>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21" name="Google Shape;21;p32"/>
            <p:cNvPicPr preferRelativeResize="0"/>
            <p:nvPr/>
          </p:nvPicPr>
          <p:blipFill rotWithShape="1">
            <a:blip r:embed="rId2">
              <a:alphaModFix/>
            </a:blip>
            <a:srcRect l="48073"/>
            <a:stretch/>
          </p:blipFill>
          <p:spPr>
            <a:xfrm>
              <a:off x="-1" y="1183989"/>
              <a:ext cx="2724581" cy="5432478"/>
            </a:xfrm>
            <a:prstGeom prst="rect">
              <a:avLst/>
            </a:prstGeom>
            <a:noFill/>
            <a:ln>
              <a:noFill/>
            </a:ln>
          </p:spPr>
        </p:pic>
      </p:grpSp>
      <p:sp>
        <p:nvSpPr>
          <p:cNvPr id="22" name="Google Shape;22;p32"/>
          <p:cNvSpPr txBox="1"/>
          <p:nvPr/>
        </p:nvSpPr>
        <p:spPr>
          <a:xfrm>
            <a:off x="1739662" y="4801173"/>
            <a:ext cx="368665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600" b="0" i="0" u="none" strike="noStrike" cap="none">
                <a:solidFill>
                  <a:srgbClr val="000095"/>
                </a:solidFill>
                <a:latin typeface="Roboto Medium"/>
                <a:ea typeface="Roboto Medium"/>
                <a:cs typeface="Roboto Medium"/>
                <a:sym typeface="Roboto Medium"/>
              </a:rPr>
              <a:t>Hosted by</a:t>
            </a:r>
            <a:endParaRPr sz="1600" b="0" i="0" u="none" strike="noStrike" cap="none">
              <a:solidFill>
                <a:srgbClr val="000095"/>
              </a:solidFill>
              <a:latin typeface="Roboto Light"/>
              <a:ea typeface="Roboto Light"/>
              <a:cs typeface="Roboto Light"/>
              <a:sym typeface="Roboto Light"/>
            </a:endParaRPr>
          </a:p>
        </p:txBody>
      </p:sp>
      <p:pic>
        <p:nvPicPr>
          <p:cNvPr id="23" name="Google Shape;23;p32" descr="Shape&#10;&#10;Description automatically generated with medium confidence"/>
          <p:cNvPicPr preferRelativeResize="0"/>
          <p:nvPr/>
        </p:nvPicPr>
        <p:blipFill rotWithShape="1">
          <a:blip r:embed="rId3">
            <a:alphaModFix/>
          </a:blip>
          <a:srcRect/>
          <a:stretch/>
        </p:blipFill>
        <p:spPr>
          <a:xfrm>
            <a:off x="1696637" y="3011150"/>
            <a:ext cx="3362041" cy="1785915"/>
          </a:xfrm>
          <a:prstGeom prst="rect">
            <a:avLst/>
          </a:prstGeom>
          <a:noFill/>
          <a:ln>
            <a:noFill/>
          </a:ln>
        </p:spPr>
      </p:pic>
      <p:sp>
        <p:nvSpPr>
          <p:cNvPr id="24" name="Google Shape;24;p32"/>
          <p:cNvSpPr txBox="1">
            <a:spLocks noGrp="1"/>
          </p:cNvSpPr>
          <p:nvPr>
            <p:ph type="body" idx="1"/>
          </p:nvPr>
        </p:nvSpPr>
        <p:spPr>
          <a:xfrm>
            <a:off x="2632847" y="4792295"/>
            <a:ext cx="2451100" cy="246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95"/>
              </a:buClr>
              <a:buSzPts val="1600"/>
              <a:buFont typeface="Arial"/>
              <a:buNone/>
              <a:defRPr sz="1600" b="0" i="0" u="none" strike="noStrike" cap="none">
                <a:solidFill>
                  <a:srgbClr val="000095"/>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tandard slide">
  <p:cSld name="1_Standard slide">
    <p:spTree>
      <p:nvGrpSpPr>
        <p:cNvPr id="1" name="Shape 25"/>
        <p:cNvGrpSpPr/>
        <p:nvPr/>
      </p:nvGrpSpPr>
      <p:grpSpPr>
        <a:xfrm>
          <a:off x="0" y="0"/>
          <a:ext cx="0" cy="0"/>
          <a:chOff x="0" y="0"/>
          <a:chExt cx="0" cy="0"/>
        </a:xfrm>
      </p:grpSpPr>
      <p:sp>
        <p:nvSpPr>
          <p:cNvPr id="26" name="Google Shape;26;p33"/>
          <p:cNvSpPr>
            <a:spLocks noGrp="1"/>
          </p:cNvSpPr>
          <p:nvPr>
            <p:ph type="dgm" idx="2"/>
          </p:nvPr>
        </p:nvSpPr>
        <p:spPr>
          <a:xfrm rot="-5400000">
            <a:off x="-419583" y="5736899"/>
            <a:ext cx="1552849" cy="83048"/>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27" name="Google Shape;27;p33"/>
          <p:cNvSpPr>
            <a:spLocks noGrp="1"/>
          </p:cNvSpPr>
          <p:nvPr>
            <p:ph type="dgm" idx="3"/>
          </p:nvPr>
        </p:nvSpPr>
        <p:spPr>
          <a:xfrm>
            <a:off x="577597" y="639038"/>
            <a:ext cx="116890" cy="10225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28" name="Google Shape;28;p33"/>
          <p:cNvSpPr txBox="1"/>
          <p:nvPr/>
        </p:nvSpPr>
        <p:spPr>
          <a:xfrm>
            <a:off x="11686651" y="6403393"/>
            <a:ext cx="159143" cy="122009"/>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24A8E0"/>
              </a:buClr>
              <a:buSzPts val="726"/>
              <a:buFont typeface="Roboto"/>
              <a:buNone/>
            </a:pPr>
            <a:fld id="{00000000-1234-1234-1234-123412341234}" type="slidenum">
              <a:rPr lang="nl-NL" sz="726" b="0" i="0" u="none" strike="noStrike" cap="none">
                <a:solidFill>
                  <a:srgbClr val="24A8E0"/>
                </a:solidFill>
                <a:latin typeface="Roboto"/>
                <a:ea typeface="Roboto"/>
                <a:cs typeface="Roboto"/>
                <a:sym typeface="Roboto"/>
              </a:rPr>
              <a:t>‹nr.›</a:t>
            </a:fld>
            <a:endParaRPr sz="726" b="0" i="0" u="none" strike="noStrike" cap="none">
              <a:solidFill>
                <a:srgbClr val="24A8E0"/>
              </a:solidFill>
              <a:latin typeface="Roboto"/>
              <a:ea typeface="Roboto"/>
              <a:cs typeface="Roboto"/>
              <a:sym typeface="Roboto"/>
            </a:endParaRPr>
          </a:p>
        </p:txBody>
      </p:sp>
      <p:sp>
        <p:nvSpPr>
          <p:cNvPr id="29" name="Google Shape;29;p33"/>
          <p:cNvSpPr/>
          <p:nvPr/>
        </p:nvSpPr>
        <p:spPr>
          <a:xfrm>
            <a:off x="11651632" y="6329819"/>
            <a:ext cx="225052" cy="225031"/>
          </a:xfrm>
          <a:prstGeom prst="ellipse">
            <a:avLst/>
          </a:prstGeom>
          <a:noFill/>
          <a:ln w="12700" cap="flat" cmpd="sng">
            <a:solidFill>
              <a:srgbClr val="0000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3" b="0" i="0" u="none" strike="noStrike" cap="none">
              <a:solidFill>
                <a:schemeClr val="lt1"/>
              </a:solidFill>
              <a:latin typeface="Roboto Light"/>
              <a:ea typeface="Roboto Light"/>
              <a:cs typeface="Roboto Light"/>
              <a:sym typeface="Roboto Light"/>
            </a:endParaRPr>
          </a:p>
        </p:txBody>
      </p:sp>
      <p:sp>
        <p:nvSpPr>
          <p:cNvPr id="30" name="Google Shape;30;p33"/>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907"/>
              <a:buFont typeface="Roboto Medium"/>
              <a:buNone/>
              <a:defRPr sz="907" b="0" i="0" u="none" strike="noStrike" cap="none">
                <a:solidFill>
                  <a:schemeClr val="dk1"/>
                </a:solidFill>
                <a:latin typeface="Roboto Medium"/>
                <a:ea typeface="Roboto Medium"/>
                <a:cs typeface="Roboto Medium"/>
                <a:sym typeface="Robot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33"/>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lvl1pPr marL="457200" marR="0" lvl="0" indent="-228600" algn="l" rtl="0">
              <a:lnSpc>
                <a:spcPct val="116250"/>
              </a:lnSpc>
              <a:spcBef>
                <a:spcPts val="0"/>
              </a:spcBef>
              <a:spcAft>
                <a:spcPts val="0"/>
              </a:spcAft>
              <a:buClr>
                <a:srgbClr val="000095"/>
              </a:buClr>
              <a:buSzPts val="3200"/>
              <a:buFont typeface="Arial"/>
              <a:buNone/>
              <a:defRPr sz="3200" b="0" i="0" u="none" strike="noStrike" cap="none">
                <a:solidFill>
                  <a:srgbClr val="000095"/>
                </a:solidFill>
                <a:latin typeface="Roboto Medium"/>
                <a:ea typeface="Roboto Medium"/>
                <a:cs typeface="Roboto Medium"/>
                <a:sym typeface="Roboto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32" name="Google Shape;32;p33"/>
          <p:cNvSpPr txBox="1">
            <a:spLocks noGrp="1"/>
          </p:cNvSpPr>
          <p:nvPr>
            <p:ph type="body" idx="4"/>
          </p:nvPr>
        </p:nvSpPr>
        <p:spPr>
          <a:xfrm>
            <a:off x="771992" y="2006639"/>
            <a:ext cx="4670840" cy="41416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33" name="Google Shape;33;p33"/>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Tree>
  </p:cSld>
  <p:clrMapOvr>
    <a:masterClrMapping/>
  </p:clrMapOvr>
  <p:extLst>
    <p:ext uri="{DCECCB84-F9BA-43D5-87BE-67443E8EF086}">
      <p15:sldGuideLst xmlns:p15="http://schemas.microsoft.com/office/powerpoint/2012/main">
        <p15:guide id="1" orient="horz" pos="2381">
          <p15:clr>
            <a:srgbClr val="FBAE40"/>
          </p15:clr>
        </p15:guide>
        <p15:guide id="2" orient="horz" pos="1746">
          <p15:clr>
            <a:srgbClr val="FBAE40"/>
          </p15:clr>
        </p15:guide>
        <p15:guide id="3" orient="horz" pos="1973">
          <p15:clr>
            <a:srgbClr val="FBAE40"/>
          </p15:clr>
        </p15:guide>
        <p15:guide id="4" orient="horz" pos="2608">
          <p15:clr>
            <a:srgbClr val="FBAE40"/>
          </p15:clr>
        </p15:guide>
        <p15:guide id="5" orient="horz" pos="4331">
          <p15:clr>
            <a:srgbClr val="FBAE40"/>
          </p15:clr>
        </p15:guide>
        <p15:guide id="6" orient="horz" pos="884">
          <p15:clr>
            <a:srgbClr val="FBAE40"/>
          </p15:clr>
        </p15:guide>
        <p15:guide id="7" orient="horz" pos="1338">
          <p15:clr>
            <a:srgbClr val="FBAE40"/>
          </p15:clr>
        </p15:guide>
        <p15:guide id="8" orient="horz" pos="12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 slide with - Hosted by -">
  <p:cSld name="Standard slide with - Hosted by -">
    <p:spTree>
      <p:nvGrpSpPr>
        <p:cNvPr id="1" name="Shape 35"/>
        <p:cNvGrpSpPr/>
        <p:nvPr/>
      </p:nvGrpSpPr>
      <p:grpSpPr>
        <a:xfrm>
          <a:off x="0" y="0"/>
          <a:ext cx="0" cy="0"/>
          <a:chOff x="0" y="0"/>
          <a:chExt cx="0" cy="0"/>
        </a:xfrm>
      </p:grpSpPr>
      <p:sp>
        <p:nvSpPr>
          <p:cNvPr id="36" name="Google Shape;36;p35"/>
          <p:cNvSpPr txBox="1"/>
          <p:nvPr/>
        </p:nvSpPr>
        <p:spPr>
          <a:xfrm>
            <a:off x="11686651" y="6403393"/>
            <a:ext cx="159143" cy="122009"/>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24A8E0"/>
              </a:buClr>
              <a:buSzPts val="726"/>
              <a:buFont typeface="Roboto"/>
              <a:buNone/>
            </a:pPr>
            <a:fld id="{00000000-1234-1234-1234-123412341234}" type="slidenum">
              <a:rPr lang="nl-NL" sz="726" b="0" i="0" u="none" strike="noStrike" cap="none">
                <a:solidFill>
                  <a:srgbClr val="24A8E0"/>
                </a:solidFill>
                <a:latin typeface="Roboto"/>
                <a:ea typeface="Roboto"/>
                <a:cs typeface="Roboto"/>
                <a:sym typeface="Roboto"/>
              </a:rPr>
              <a:t>‹nr.›</a:t>
            </a:fld>
            <a:endParaRPr sz="726" b="0" i="0" u="none" strike="noStrike" cap="none">
              <a:solidFill>
                <a:srgbClr val="24A8E0"/>
              </a:solidFill>
              <a:latin typeface="Roboto"/>
              <a:ea typeface="Roboto"/>
              <a:cs typeface="Roboto"/>
              <a:sym typeface="Roboto"/>
            </a:endParaRPr>
          </a:p>
        </p:txBody>
      </p:sp>
      <p:sp>
        <p:nvSpPr>
          <p:cNvPr id="37" name="Google Shape;37;p35"/>
          <p:cNvSpPr/>
          <p:nvPr/>
        </p:nvSpPr>
        <p:spPr>
          <a:xfrm>
            <a:off x="11651632" y="6329819"/>
            <a:ext cx="225052" cy="225031"/>
          </a:xfrm>
          <a:prstGeom prst="ellipse">
            <a:avLst/>
          </a:prstGeom>
          <a:noFill/>
          <a:ln w="12700" cap="flat" cmpd="sng">
            <a:solidFill>
              <a:srgbClr val="0000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3" b="0" i="0" u="none" strike="noStrike" cap="none">
              <a:solidFill>
                <a:schemeClr val="lt1"/>
              </a:solidFill>
              <a:latin typeface="Roboto Light"/>
              <a:ea typeface="Roboto Light"/>
              <a:cs typeface="Roboto Light"/>
              <a:sym typeface="Roboto Light"/>
            </a:endParaRPr>
          </a:p>
        </p:txBody>
      </p:sp>
      <p:sp>
        <p:nvSpPr>
          <p:cNvPr id="38" name="Google Shape;38;p35"/>
          <p:cNvSpPr txBox="1"/>
          <p:nvPr/>
        </p:nvSpPr>
        <p:spPr>
          <a:xfrm>
            <a:off x="7009456" y="6365390"/>
            <a:ext cx="2898673" cy="1538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nl-NL" sz="1000" b="0" i="0" u="none" strike="noStrike" cap="none">
                <a:solidFill>
                  <a:srgbClr val="000095"/>
                </a:solidFill>
                <a:latin typeface="Roboto Medium"/>
                <a:ea typeface="Roboto Medium"/>
                <a:cs typeface="Roboto Medium"/>
                <a:sym typeface="Roboto Medium"/>
              </a:rPr>
              <a:t>Hosted by</a:t>
            </a:r>
            <a:endParaRPr sz="1000" b="0" i="0" u="none" strike="noStrike" cap="none">
              <a:solidFill>
                <a:srgbClr val="000095"/>
              </a:solidFill>
              <a:latin typeface="Roboto Light"/>
              <a:ea typeface="Roboto Light"/>
              <a:cs typeface="Roboto Light"/>
              <a:sym typeface="Roboto Light"/>
            </a:endParaRPr>
          </a:p>
        </p:txBody>
      </p:sp>
      <p:sp>
        <p:nvSpPr>
          <p:cNvPr id="39" name="Google Shape;39;p35"/>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907"/>
              <a:buFont typeface="Roboto Medium"/>
              <a:buNone/>
              <a:defRPr sz="907" b="0" i="0" u="none" strike="noStrike" cap="none">
                <a:solidFill>
                  <a:schemeClr val="dk1"/>
                </a:solidFill>
                <a:latin typeface="Roboto Medium"/>
                <a:ea typeface="Roboto Medium"/>
                <a:cs typeface="Roboto Medium"/>
                <a:sym typeface="Robot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35"/>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lvl1pPr marL="457200" marR="0" lvl="0" indent="-228600" algn="l" rtl="0">
              <a:lnSpc>
                <a:spcPct val="116250"/>
              </a:lnSpc>
              <a:spcBef>
                <a:spcPts val="0"/>
              </a:spcBef>
              <a:spcAft>
                <a:spcPts val="0"/>
              </a:spcAft>
              <a:buClr>
                <a:srgbClr val="000095"/>
              </a:buClr>
              <a:buSzPts val="3200"/>
              <a:buFont typeface="Arial"/>
              <a:buNone/>
              <a:defRPr sz="3200" b="0" i="0" u="none" strike="noStrike" cap="none">
                <a:solidFill>
                  <a:srgbClr val="000095"/>
                </a:solidFill>
                <a:latin typeface="Roboto Medium"/>
                <a:ea typeface="Roboto Medium"/>
                <a:cs typeface="Roboto Medium"/>
                <a:sym typeface="Roboto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41" name="Google Shape;41;p35"/>
          <p:cNvSpPr txBox="1">
            <a:spLocks noGrp="1"/>
          </p:cNvSpPr>
          <p:nvPr>
            <p:ph type="body" idx="2"/>
          </p:nvPr>
        </p:nvSpPr>
        <p:spPr>
          <a:xfrm>
            <a:off x="771992" y="2006639"/>
            <a:ext cx="4670840" cy="38452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42" name="Google Shape;42;p35"/>
          <p:cNvSpPr txBox="1">
            <a:spLocks noGrp="1"/>
          </p:cNvSpPr>
          <p:nvPr>
            <p:ph type="body" idx="3"/>
          </p:nvPr>
        </p:nvSpPr>
        <p:spPr>
          <a:xfrm>
            <a:off x="6756758" y="2006639"/>
            <a:ext cx="4670840" cy="384526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1pPr>
            <a:lvl2pPr marL="914400" marR="0" lvl="1" indent="-228600" algn="l" rtl="0">
              <a:lnSpc>
                <a:spcPct val="100000"/>
              </a:lnSpc>
              <a:spcBef>
                <a:spcPts val="1270"/>
              </a:spcBef>
              <a:spcAft>
                <a:spcPts val="0"/>
              </a:spcAft>
              <a:buClr>
                <a:schemeClr val="dk1"/>
              </a:buClr>
              <a:buSzPts val="1600"/>
              <a:buFont typeface="Arial"/>
              <a:buNone/>
              <a:defRPr sz="1600" b="1" i="0" u="none" strike="noStrike" cap="none">
                <a:solidFill>
                  <a:schemeClr val="dk1"/>
                </a:solidFill>
                <a:latin typeface="Roboto Light"/>
                <a:ea typeface="Roboto Light"/>
                <a:cs typeface="Roboto Light"/>
                <a:sym typeface="Roboto Light"/>
              </a:defRPr>
            </a:lvl2pPr>
            <a:lvl3pPr marL="1371600" marR="0" lvl="2" indent="-228600" algn="l" rtl="0">
              <a:lnSpc>
                <a:spcPct val="100000"/>
              </a:lnSpc>
              <a:spcBef>
                <a:spcPts val="907"/>
              </a:spcBef>
              <a:spcAft>
                <a:spcPts val="0"/>
              </a:spcAft>
              <a:buClr>
                <a:schemeClr val="dk1"/>
              </a:buClr>
              <a:buSzPts val="1600"/>
              <a:buFont typeface="Arial"/>
              <a:buNone/>
              <a:defRPr sz="1600"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726"/>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43" name="Google Shape;43;p35"/>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95"/>
              </a:buClr>
              <a:buSzPts val="1000"/>
              <a:buFont typeface="Arial"/>
              <a:buNone/>
              <a:defRPr sz="1000" b="0" i="0" u="none" strike="noStrike" cap="none">
                <a:solidFill>
                  <a:srgbClr val="000095"/>
                </a:solidFill>
                <a:latin typeface="Roboto Light"/>
                <a:ea typeface="Roboto Light"/>
                <a:cs typeface="Roboto Light"/>
                <a:sym typeface="Robo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L="1371600" marR="0" lvl="2" indent="-355536"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44" name="Google Shape;44;p35"/>
          <p:cNvSpPr>
            <a:spLocks noGrp="1"/>
          </p:cNvSpPr>
          <p:nvPr>
            <p:ph type="dgm" idx="5"/>
          </p:nvPr>
        </p:nvSpPr>
        <p:spPr>
          <a:xfrm rot="-5400000">
            <a:off x="-419583" y="5736899"/>
            <a:ext cx="1552849" cy="83048"/>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45" name="Google Shape;45;p35"/>
          <p:cNvSpPr>
            <a:spLocks noGrp="1"/>
          </p:cNvSpPr>
          <p:nvPr>
            <p:ph type="dgm" idx="6"/>
          </p:nvPr>
        </p:nvSpPr>
        <p:spPr>
          <a:xfrm>
            <a:off x="577597" y="639038"/>
            <a:ext cx="116890" cy="10225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SzPts val="2800"/>
              <a:buFont typeface="Arial"/>
              <a:buChar char="•"/>
              <a:defRPr sz="2800" b="0" i="0" u="none" strike="noStrike" cap="none">
                <a:latin typeface="Roboto Light"/>
                <a:ea typeface="Roboto Light"/>
                <a:cs typeface="Roboto Light"/>
                <a:sym typeface="Robo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Light"/>
                <a:ea typeface="Roboto Light"/>
                <a:cs typeface="Roboto Light"/>
                <a:sym typeface="Roboto Light"/>
              </a:defRPr>
            </a:lvl2pPr>
            <a:lvl3pPr marR="0" lvl="2" algn="l" rtl="0">
              <a:lnSpc>
                <a:spcPct val="90000"/>
              </a:lnSpc>
              <a:spcBef>
                <a:spcPts val="500"/>
              </a:spcBef>
              <a:spcAft>
                <a:spcPts val="0"/>
              </a:spcAft>
              <a:buClr>
                <a:schemeClr val="dk1"/>
              </a:buClr>
              <a:buSzPts val="1999"/>
              <a:buFont typeface="Arial"/>
              <a:buChar char="•"/>
              <a:defRPr sz="1999" b="0" i="0" u="none" strike="noStrike" cap="none">
                <a:solidFill>
                  <a:schemeClr val="dk1"/>
                </a:solidFill>
                <a:latin typeface="Roboto Light"/>
                <a:ea typeface="Roboto Light"/>
                <a:cs typeface="Roboto Light"/>
                <a:sym typeface="Robo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Tree>
  </p:cSld>
  <p:clrMapOvr>
    <a:masterClrMapping/>
  </p:clrMapOvr>
  <p:extLst>
    <p:ext uri="{DCECCB84-F9BA-43D5-87BE-67443E8EF086}">
      <p15:sldGuideLst xmlns:p15="http://schemas.microsoft.com/office/powerpoint/2012/main">
        <p15:guide id="1" orient="horz" pos="2381">
          <p15:clr>
            <a:srgbClr val="FBAE40"/>
          </p15:clr>
        </p15:guide>
        <p15:guide id="2" orient="horz" pos="1746">
          <p15:clr>
            <a:srgbClr val="FBAE40"/>
          </p15:clr>
        </p15:guide>
        <p15:guide id="3" orient="horz" pos="1973">
          <p15:clr>
            <a:srgbClr val="FBAE40"/>
          </p15:clr>
        </p15:guide>
        <p15:guide id="4" orient="horz" pos="2608">
          <p15:clr>
            <a:srgbClr val="FBAE40"/>
          </p15:clr>
        </p15:guide>
        <p15:guide id="5" orient="horz" pos="4331">
          <p15:clr>
            <a:srgbClr val="FBAE40"/>
          </p15:clr>
        </p15:guide>
        <p15:guide id="6" orient="horz" pos="884">
          <p15:clr>
            <a:srgbClr val="FBAE40"/>
          </p15:clr>
        </p15:guide>
        <p15:guide id="7" orient="horz" pos="1338">
          <p15:clr>
            <a:srgbClr val="FBAE40"/>
          </p15:clr>
        </p15:guide>
        <p15:guide id="8" orient="horz" pos="12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2">
  <p:cSld name="Divider 2">
    <p:bg>
      <p:bgPr>
        <a:gradFill>
          <a:gsLst>
            <a:gs pos="0">
              <a:srgbClr val="00B0F0"/>
            </a:gs>
            <a:gs pos="100000">
              <a:srgbClr val="000095"/>
            </a:gs>
          </a:gsLst>
          <a:path path="circle">
            <a:fillToRect l="100000" t="100000"/>
          </a:path>
          <a:tileRect r="-100000" b="-100000"/>
        </a:gradFill>
        <a:effectLst/>
      </p:bgPr>
    </p:bg>
    <p:spTree>
      <p:nvGrpSpPr>
        <p:cNvPr id="1" name="Shape 46"/>
        <p:cNvGrpSpPr/>
        <p:nvPr/>
      </p:nvGrpSpPr>
      <p:grpSpPr>
        <a:xfrm>
          <a:off x="0" y="0"/>
          <a:ext cx="0" cy="0"/>
          <a:chOff x="0" y="0"/>
          <a:chExt cx="0" cy="0"/>
        </a:xfrm>
      </p:grpSpPr>
      <p:grpSp>
        <p:nvGrpSpPr>
          <p:cNvPr id="47" name="Google Shape;47;p36"/>
          <p:cNvGrpSpPr/>
          <p:nvPr/>
        </p:nvGrpSpPr>
        <p:grpSpPr>
          <a:xfrm>
            <a:off x="0" y="1183989"/>
            <a:ext cx="12192001" cy="5432478"/>
            <a:chOff x="0" y="1183989"/>
            <a:chExt cx="12192001" cy="5432478"/>
          </a:xfrm>
        </p:grpSpPr>
        <p:pic>
          <p:nvPicPr>
            <p:cNvPr id="48" name="Google Shape;48;p36"/>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49" name="Google Shape;49;p36"/>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50" name="Google Shape;50;p36"/>
            <p:cNvPicPr preferRelativeResize="0"/>
            <p:nvPr/>
          </p:nvPicPr>
          <p:blipFill rotWithShape="1">
            <a:blip r:embed="rId2">
              <a:alphaModFix/>
            </a:blip>
            <a:srcRect l="48073"/>
            <a:stretch/>
          </p:blipFill>
          <p:spPr>
            <a:xfrm>
              <a:off x="0" y="1183989"/>
              <a:ext cx="2724581" cy="5432478"/>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1">
  <p:cSld name="Divider 1">
    <p:spTree>
      <p:nvGrpSpPr>
        <p:cNvPr id="1" name="Shape 51"/>
        <p:cNvGrpSpPr/>
        <p:nvPr/>
      </p:nvGrpSpPr>
      <p:grpSpPr>
        <a:xfrm>
          <a:off x="0" y="0"/>
          <a:ext cx="0" cy="0"/>
          <a:chOff x="0" y="0"/>
          <a:chExt cx="0" cy="0"/>
        </a:xfrm>
      </p:grpSpPr>
      <p:grpSp>
        <p:nvGrpSpPr>
          <p:cNvPr id="52" name="Google Shape;52;p37"/>
          <p:cNvGrpSpPr/>
          <p:nvPr/>
        </p:nvGrpSpPr>
        <p:grpSpPr>
          <a:xfrm>
            <a:off x="-1" y="1183989"/>
            <a:ext cx="12192002" cy="5432478"/>
            <a:chOff x="-1" y="1183989"/>
            <a:chExt cx="12192002" cy="5432478"/>
          </a:xfrm>
        </p:grpSpPr>
        <p:pic>
          <p:nvPicPr>
            <p:cNvPr id="53" name="Google Shape;53;p37"/>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54" name="Google Shape;54;p37"/>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55" name="Google Shape;55;p37"/>
            <p:cNvPicPr preferRelativeResize="0"/>
            <p:nvPr/>
          </p:nvPicPr>
          <p:blipFill rotWithShape="1">
            <a:blip r:embed="rId2">
              <a:alphaModFix/>
            </a:blip>
            <a:srcRect l="48073"/>
            <a:stretch/>
          </p:blipFill>
          <p:spPr>
            <a:xfrm>
              <a:off x="-1" y="1183989"/>
              <a:ext cx="2724581" cy="5432478"/>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End Slide">
    <p:bg>
      <p:bgPr>
        <a:gradFill>
          <a:gsLst>
            <a:gs pos="0">
              <a:srgbClr val="00B0F0"/>
            </a:gs>
            <a:gs pos="100000">
              <a:srgbClr val="000095"/>
            </a:gs>
          </a:gsLst>
          <a:path path="circle">
            <a:fillToRect l="100000" t="100000"/>
          </a:path>
          <a:tileRect r="-100000" b="-100000"/>
        </a:gradFill>
        <a:effectLst/>
      </p:bgPr>
    </p:bg>
    <p:spTree>
      <p:nvGrpSpPr>
        <p:cNvPr id="1" name="Shape 56"/>
        <p:cNvGrpSpPr/>
        <p:nvPr/>
      </p:nvGrpSpPr>
      <p:grpSpPr>
        <a:xfrm>
          <a:off x="0" y="0"/>
          <a:ext cx="0" cy="0"/>
          <a:chOff x="0" y="0"/>
          <a:chExt cx="0" cy="0"/>
        </a:xfrm>
      </p:grpSpPr>
      <p:grpSp>
        <p:nvGrpSpPr>
          <p:cNvPr id="57" name="Google Shape;57;p38"/>
          <p:cNvGrpSpPr/>
          <p:nvPr/>
        </p:nvGrpSpPr>
        <p:grpSpPr>
          <a:xfrm>
            <a:off x="0" y="1183989"/>
            <a:ext cx="12192001" cy="5432478"/>
            <a:chOff x="0" y="1183989"/>
            <a:chExt cx="12192001" cy="5432478"/>
          </a:xfrm>
        </p:grpSpPr>
        <p:pic>
          <p:nvPicPr>
            <p:cNvPr id="58" name="Google Shape;58;p38"/>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59" name="Google Shape;59;p38"/>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60" name="Google Shape;60;p38"/>
            <p:cNvPicPr preferRelativeResize="0"/>
            <p:nvPr/>
          </p:nvPicPr>
          <p:blipFill rotWithShape="1">
            <a:blip r:embed="rId2">
              <a:alphaModFix/>
            </a:blip>
            <a:srcRect l="48073"/>
            <a:stretch/>
          </p:blipFill>
          <p:spPr>
            <a:xfrm>
              <a:off x="0" y="1183989"/>
              <a:ext cx="2724581" cy="5432478"/>
            </a:xfrm>
            <a:prstGeom prst="rect">
              <a:avLst/>
            </a:prstGeom>
            <a:noFill/>
            <a:ln>
              <a:noFill/>
            </a:ln>
          </p:spPr>
        </p:pic>
      </p:grpSp>
      <p:pic>
        <p:nvPicPr>
          <p:cNvPr id="61" name="Google Shape;61;p38"/>
          <p:cNvPicPr preferRelativeResize="0"/>
          <p:nvPr/>
        </p:nvPicPr>
        <p:blipFill rotWithShape="1">
          <a:blip r:embed="rId3">
            <a:alphaModFix/>
          </a:blip>
          <a:srcRect/>
          <a:stretch/>
        </p:blipFill>
        <p:spPr>
          <a:xfrm>
            <a:off x="7161158" y="3091826"/>
            <a:ext cx="3171169" cy="1670907"/>
          </a:xfrm>
          <a:prstGeom prst="rect">
            <a:avLst/>
          </a:prstGeom>
          <a:noFill/>
          <a:ln>
            <a:noFill/>
          </a:ln>
        </p:spPr>
      </p:pic>
      <p:sp>
        <p:nvSpPr>
          <p:cNvPr id="62" name="Google Shape;62;p38"/>
          <p:cNvSpPr txBox="1"/>
          <p:nvPr/>
        </p:nvSpPr>
        <p:spPr>
          <a:xfrm>
            <a:off x="1887946" y="3221595"/>
            <a:ext cx="4208054"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3500" b="0" i="0" u="none" strike="noStrike" cap="none">
                <a:solidFill>
                  <a:srgbClr val="007BD6"/>
                </a:solidFill>
                <a:latin typeface="Roboto Light"/>
                <a:ea typeface="Roboto Light"/>
                <a:cs typeface="Roboto Light"/>
                <a:sym typeface="Roboto Light"/>
              </a:rPr>
              <a:t>Circular, </a:t>
            </a:r>
            <a:endParaRPr/>
          </a:p>
          <a:p>
            <a:pPr marL="0" marR="0" lvl="0" indent="0" algn="l" rtl="0">
              <a:spcBef>
                <a:spcPts val="0"/>
              </a:spcBef>
              <a:spcAft>
                <a:spcPts val="0"/>
              </a:spcAft>
              <a:buNone/>
            </a:pPr>
            <a:r>
              <a:rPr lang="nl-NL" sz="3500" b="1" i="0" u="none" strike="noStrike" cap="none">
                <a:solidFill>
                  <a:srgbClr val="007BD6"/>
                </a:solidFill>
                <a:latin typeface="Roboto"/>
                <a:ea typeface="Roboto"/>
                <a:cs typeface="Roboto"/>
                <a:sym typeface="Roboto"/>
              </a:rPr>
              <a:t>together!</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Main cover">
  <p:cSld name="1_Main cover">
    <p:spTree>
      <p:nvGrpSpPr>
        <p:cNvPr id="1" name="Shape 64"/>
        <p:cNvGrpSpPr/>
        <p:nvPr/>
      </p:nvGrpSpPr>
      <p:grpSpPr>
        <a:xfrm>
          <a:off x="0" y="0"/>
          <a:ext cx="0" cy="0"/>
          <a:chOff x="0" y="0"/>
          <a:chExt cx="0" cy="0"/>
        </a:xfrm>
      </p:grpSpPr>
      <p:grpSp>
        <p:nvGrpSpPr>
          <p:cNvPr id="65" name="Google Shape;65;g24ce9ae2ee3_1_1"/>
          <p:cNvGrpSpPr/>
          <p:nvPr/>
        </p:nvGrpSpPr>
        <p:grpSpPr>
          <a:xfrm>
            <a:off x="-1" y="1183989"/>
            <a:ext cx="12192002" cy="5432478"/>
            <a:chOff x="-1" y="1183989"/>
            <a:chExt cx="12192002" cy="5432478"/>
          </a:xfrm>
        </p:grpSpPr>
        <p:pic>
          <p:nvPicPr>
            <p:cNvPr id="66" name="Google Shape;66;g24ce9ae2ee3_1_1"/>
            <p:cNvPicPr preferRelativeResize="0"/>
            <p:nvPr/>
          </p:nvPicPr>
          <p:blipFill rotWithShape="1">
            <a:blip r:embed="rId2">
              <a:alphaModFix/>
            </a:blip>
            <a:srcRect/>
            <a:stretch/>
          </p:blipFill>
          <p:spPr>
            <a:xfrm>
              <a:off x="2905778" y="1183989"/>
              <a:ext cx="5246943" cy="5432478"/>
            </a:xfrm>
            <a:prstGeom prst="rect">
              <a:avLst/>
            </a:prstGeom>
            <a:noFill/>
            <a:ln>
              <a:noFill/>
            </a:ln>
          </p:spPr>
        </p:pic>
        <p:pic>
          <p:nvPicPr>
            <p:cNvPr id="67" name="Google Shape;67;g24ce9ae2ee3_1_1"/>
            <p:cNvPicPr preferRelativeResize="0"/>
            <p:nvPr/>
          </p:nvPicPr>
          <p:blipFill rotWithShape="1">
            <a:blip r:embed="rId2">
              <a:alphaModFix/>
            </a:blip>
            <a:srcRect r="26470"/>
            <a:stretch/>
          </p:blipFill>
          <p:spPr>
            <a:xfrm>
              <a:off x="8333919" y="1183989"/>
              <a:ext cx="3858082" cy="5432478"/>
            </a:xfrm>
            <a:prstGeom prst="rect">
              <a:avLst/>
            </a:prstGeom>
            <a:noFill/>
            <a:ln>
              <a:noFill/>
            </a:ln>
          </p:spPr>
        </p:pic>
        <p:pic>
          <p:nvPicPr>
            <p:cNvPr id="68" name="Google Shape;68;g24ce9ae2ee3_1_1"/>
            <p:cNvPicPr preferRelativeResize="0"/>
            <p:nvPr/>
          </p:nvPicPr>
          <p:blipFill rotWithShape="1">
            <a:blip r:embed="rId2">
              <a:alphaModFix/>
            </a:blip>
            <a:srcRect l="48073"/>
            <a:stretch/>
          </p:blipFill>
          <p:spPr>
            <a:xfrm>
              <a:off x="-1" y="1183989"/>
              <a:ext cx="2724581" cy="5432478"/>
            </a:xfrm>
            <a:prstGeom prst="rect">
              <a:avLst/>
            </a:prstGeom>
            <a:noFill/>
            <a:ln>
              <a:noFill/>
            </a:ln>
          </p:spPr>
        </p:pic>
      </p:grpSp>
      <p:sp>
        <p:nvSpPr>
          <p:cNvPr id="69" name="Google Shape;69;g24ce9ae2ee3_1_1"/>
          <p:cNvSpPr txBox="1"/>
          <p:nvPr/>
        </p:nvSpPr>
        <p:spPr>
          <a:xfrm>
            <a:off x="1696637" y="4744811"/>
            <a:ext cx="3686650"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600" b="0" i="0" u="none" strike="noStrike" cap="none">
                <a:solidFill>
                  <a:srgbClr val="000095"/>
                </a:solidFill>
                <a:latin typeface="Roboto Light"/>
                <a:ea typeface="Roboto Light"/>
                <a:cs typeface="Roboto Light"/>
                <a:sym typeface="Roboto Light"/>
              </a:rPr>
              <a:t>Circular, </a:t>
            </a:r>
            <a:r>
              <a:rPr lang="nl-NL" sz="1600" b="0" i="0" u="none" strike="noStrike" cap="none">
                <a:solidFill>
                  <a:srgbClr val="000095"/>
                </a:solidFill>
                <a:latin typeface="Roboto Medium"/>
                <a:ea typeface="Roboto Medium"/>
                <a:cs typeface="Roboto Medium"/>
                <a:sym typeface="Roboto Medium"/>
              </a:rPr>
              <a:t>together!</a:t>
            </a:r>
            <a:endParaRPr sz="1600" b="0" i="0" u="none" strike="noStrike" cap="none">
              <a:solidFill>
                <a:srgbClr val="000095"/>
              </a:solidFill>
              <a:latin typeface="Roboto Light"/>
              <a:ea typeface="Roboto Light"/>
              <a:cs typeface="Roboto Light"/>
              <a:sym typeface="Roboto Light"/>
            </a:endParaRPr>
          </a:p>
        </p:txBody>
      </p:sp>
      <p:pic>
        <p:nvPicPr>
          <p:cNvPr id="70" name="Google Shape;70;g24ce9ae2ee3_1_1" descr="Shape&#10;&#10;Description automatically generated with medium confidence"/>
          <p:cNvPicPr preferRelativeResize="0"/>
          <p:nvPr/>
        </p:nvPicPr>
        <p:blipFill rotWithShape="1">
          <a:blip r:embed="rId3">
            <a:alphaModFix/>
          </a:blip>
          <a:srcRect/>
          <a:stretch/>
        </p:blipFill>
        <p:spPr>
          <a:xfrm>
            <a:off x="1696637" y="3011150"/>
            <a:ext cx="3362041" cy="178591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
          <p15:clr>
            <a:srgbClr val="F26B43"/>
          </p15:clr>
        </p15:guide>
        <p15:guide id="2" pos="127">
          <p15:clr>
            <a:srgbClr val="F26B43"/>
          </p15:clr>
        </p15:guide>
        <p15:guide id="3" orient="horz" pos="4626">
          <p15:clr>
            <a:srgbClr val="F26B43"/>
          </p15:clr>
        </p15:guide>
        <p15:guide id="4" orient="horz" pos="317">
          <p15:clr>
            <a:srgbClr val="A4A3A4"/>
          </p15:clr>
        </p15:guide>
        <p15:guide id="5" pos="4233">
          <p15:clr>
            <a:srgbClr val="F26B43"/>
          </p15:clr>
        </p15:guide>
        <p15:guide id="6" pos="3847">
          <p15:clr>
            <a:srgbClr val="F26B43"/>
          </p15:clr>
        </p15:guide>
        <p15:guide id="7" orient="horz" pos="2381">
          <p15:clr>
            <a:srgbClr val="A4A3A4"/>
          </p15:clr>
        </p15:guide>
        <p15:guide id="8" orient="horz" pos="884">
          <p15:clr>
            <a:srgbClr val="F26B43"/>
          </p15:clr>
        </p15:guide>
        <p15:guide id="9" pos="536">
          <p15:clr>
            <a:srgbClr val="F26B43"/>
          </p15:clr>
        </p15:guide>
        <p15:guide id="10" pos="2950">
          <p15:clr>
            <a:srgbClr val="F26B43"/>
          </p15:clr>
        </p15:guide>
        <p15:guide id="11" pos="2190">
          <p15:clr>
            <a:srgbClr val="F26B43"/>
          </p15:clr>
        </p15:guide>
        <p15:guide id="12" pos="7929">
          <p15:clr>
            <a:srgbClr val="F26B43"/>
          </p15:clr>
        </p15:guide>
        <p15:guide id="13" pos="7166">
          <p15:clr>
            <a:srgbClr val="F26B43"/>
          </p15:clr>
        </p15:guide>
        <p15:guide id="14" pos="7098">
          <p15:clr>
            <a:srgbClr val="F26B43"/>
          </p15:clr>
        </p15:guide>
        <p15:guide id="15" pos="1294">
          <p15:clr>
            <a:srgbClr val="F26B43"/>
          </p15:clr>
        </p15:guide>
        <p15:guide id="16" pos="1360">
          <p15:clr>
            <a:srgbClr val="F26B43"/>
          </p15:clr>
        </p15:guide>
        <p15:guide id="17" pos="2122">
          <p15:clr>
            <a:srgbClr val="F26B43"/>
          </p15:clr>
        </p15:guide>
        <p15:guide id="18" pos="3779">
          <p15:clr>
            <a:srgbClr val="F26B43"/>
          </p15:clr>
        </p15:guide>
        <p15:guide id="19" pos="3016">
          <p15:clr>
            <a:srgbClr val="F26B43"/>
          </p15:clr>
        </p15:guide>
        <p15:guide id="20" pos="6274">
          <p15:clr>
            <a:srgbClr val="F26B43"/>
          </p15:clr>
        </p15:guide>
        <p15:guide id="21" pos="6342">
          <p15:clr>
            <a:srgbClr val="F26B43"/>
          </p15:clr>
        </p15:guide>
        <p15:guide id="22" pos="5510">
          <p15:clr>
            <a:srgbClr val="F26B43"/>
          </p15:clr>
        </p15:guide>
        <p15:guide id="23" pos="5442">
          <p15:clr>
            <a:srgbClr val="F26B43"/>
          </p15:clr>
        </p15:guide>
        <p15:guide id="24" pos="4682">
          <p15:clr>
            <a:srgbClr val="F26B43"/>
          </p15:clr>
        </p15:guide>
        <p15:guide id="25" pos="4618">
          <p15:clr>
            <a:srgbClr val="F26B43"/>
          </p15:clr>
        </p15:guide>
        <p15:guide id="26" pos="83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
          <p15:clr>
            <a:srgbClr val="F26B43"/>
          </p15:clr>
        </p15:guide>
        <p15:guide id="2" pos="127">
          <p15:clr>
            <a:srgbClr val="F26B43"/>
          </p15:clr>
        </p15:guide>
        <p15:guide id="3" orient="horz" pos="4626">
          <p15:clr>
            <a:srgbClr val="F26B43"/>
          </p15:clr>
        </p15:guide>
        <p15:guide id="4" orient="horz" pos="317">
          <p15:clr>
            <a:srgbClr val="A4A3A4"/>
          </p15:clr>
        </p15:guide>
        <p15:guide id="5" pos="4233">
          <p15:clr>
            <a:srgbClr val="F26B43"/>
          </p15:clr>
        </p15:guide>
        <p15:guide id="6" pos="3847">
          <p15:clr>
            <a:srgbClr val="F26B43"/>
          </p15:clr>
        </p15:guide>
        <p15:guide id="7" orient="horz" pos="2381">
          <p15:clr>
            <a:srgbClr val="A4A3A4"/>
          </p15:clr>
        </p15:guide>
        <p15:guide id="8" orient="horz" pos="884">
          <p15:clr>
            <a:srgbClr val="F26B43"/>
          </p15:clr>
        </p15:guide>
        <p15:guide id="9" pos="536">
          <p15:clr>
            <a:srgbClr val="F26B43"/>
          </p15:clr>
        </p15:guide>
        <p15:guide id="10" pos="2950">
          <p15:clr>
            <a:srgbClr val="F26B43"/>
          </p15:clr>
        </p15:guide>
        <p15:guide id="11" pos="2190">
          <p15:clr>
            <a:srgbClr val="F26B43"/>
          </p15:clr>
        </p15:guide>
        <p15:guide id="12" pos="7929">
          <p15:clr>
            <a:srgbClr val="F26B43"/>
          </p15:clr>
        </p15:guide>
        <p15:guide id="13" pos="7166">
          <p15:clr>
            <a:srgbClr val="F26B43"/>
          </p15:clr>
        </p15:guide>
        <p15:guide id="14" pos="7098">
          <p15:clr>
            <a:srgbClr val="F26B43"/>
          </p15:clr>
        </p15:guide>
        <p15:guide id="15" pos="1294">
          <p15:clr>
            <a:srgbClr val="F26B43"/>
          </p15:clr>
        </p15:guide>
        <p15:guide id="16" pos="1360">
          <p15:clr>
            <a:srgbClr val="F26B43"/>
          </p15:clr>
        </p15:guide>
        <p15:guide id="17" pos="2122">
          <p15:clr>
            <a:srgbClr val="F26B43"/>
          </p15:clr>
        </p15:guide>
        <p15:guide id="18" pos="3779">
          <p15:clr>
            <a:srgbClr val="F26B43"/>
          </p15:clr>
        </p15:guide>
        <p15:guide id="19" pos="3016">
          <p15:clr>
            <a:srgbClr val="F26B43"/>
          </p15:clr>
        </p15:guide>
        <p15:guide id="20" pos="6274">
          <p15:clr>
            <a:srgbClr val="F26B43"/>
          </p15:clr>
        </p15:guide>
        <p15:guide id="21" pos="6342">
          <p15:clr>
            <a:srgbClr val="F26B43"/>
          </p15:clr>
        </p15:guide>
        <p15:guide id="22" pos="5510">
          <p15:clr>
            <a:srgbClr val="F26B43"/>
          </p15:clr>
        </p15:guide>
        <p15:guide id="23" pos="5442">
          <p15:clr>
            <a:srgbClr val="F26B43"/>
          </p15:clr>
        </p15:guide>
        <p15:guide id="24" pos="4682">
          <p15:clr>
            <a:srgbClr val="F26B43"/>
          </p15:clr>
        </p15:guide>
        <p15:guide id="25" pos="4618">
          <p15:clr>
            <a:srgbClr val="F26B43"/>
          </p15:clr>
        </p15:guide>
        <p15:guide id="26" pos="83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07" name="Google Shape;207;p7"/>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08" name="Google Shape;208;p7"/>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209" name="Google Shape;209;p7"/>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 Cycle Design </a:t>
            </a:r>
            <a:endParaRPr/>
          </a:p>
        </p:txBody>
      </p:sp>
      <p:sp>
        <p:nvSpPr>
          <p:cNvPr id="210" name="Google Shape;210;p7"/>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1D2D4"/>
              </a:buClr>
              <a:buSzPts val="2400"/>
              <a:buFont typeface="Roboto Light"/>
              <a:buNone/>
            </a:pPr>
            <a:r>
              <a:rPr lang="nl-NL" sz="2400">
                <a:solidFill>
                  <a:srgbClr val="D1D2D4"/>
                </a:solidFill>
                <a:latin typeface="Roboto Light"/>
                <a:ea typeface="Roboto Light"/>
                <a:cs typeface="Roboto Light"/>
                <a:sym typeface="Roboto Light"/>
              </a:rPr>
              <a:t>Current status in design practice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lvl="0" indent="0" algn="l" rtl="0">
              <a:lnSpc>
                <a:spcPct val="155000"/>
              </a:lnSpc>
              <a:spcBef>
                <a:spcPts val="363"/>
              </a:spcBef>
              <a:spcAft>
                <a:spcPts val="0"/>
              </a:spcAft>
              <a:buClr>
                <a:srgbClr val="000095"/>
              </a:buClr>
              <a:buSzPts val="2400"/>
              <a:buNone/>
            </a:pPr>
            <a:r>
              <a:rPr lang="nl-NL" sz="2400" b="1">
                <a:solidFill>
                  <a:srgbClr val="000095"/>
                </a:solidFill>
                <a:latin typeface="Roboto Medium"/>
                <a:ea typeface="Roboto Medium"/>
                <a:cs typeface="Roboto Medium"/>
                <a:sym typeface="Roboto Medium"/>
              </a:rPr>
              <a:t>Framework to scope Life Cycle Design elements </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b="0" i="0">
                <a:solidFill>
                  <a:srgbClr val="D1D2D4"/>
                </a:solidFill>
                <a:latin typeface="Roboto Light"/>
                <a:ea typeface="Roboto Light"/>
                <a:cs typeface="Roboto Light"/>
                <a:sym typeface="Roboto Light"/>
              </a:rPr>
              <a:t>Applying the framework for two sectors</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b="0" i="0">
                <a:solidFill>
                  <a:srgbClr val="D1D2D4"/>
                </a:solidFill>
                <a:latin typeface="Roboto Light"/>
                <a:ea typeface="Roboto Light"/>
                <a:cs typeface="Roboto Light"/>
                <a:sym typeface="Roboto Light"/>
              </a:rPr>
              <a:t>Conclusions and subject for further debate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latin typeface="Roboto Light"/>
              <a:ea typeface="Roboto Light"/>
              <a:cs typeface="Roboto Light"/>
              <a:sym typeface="Roboto Light"/>
            </a:endParaRPr>
          </a:p>
        </p:txBody>
      </p:sp>
      <p:grpSp>
        <p:nvGrpSpPr>
          <p:cNvPr id="211" name="Google Shape;211;p7"/>
          <p:cNvGrpSpPr/>
          <p:nvPr/>
        </p:nvGrpSpPr>
        <p:grpSpPr>
          <a:xfrm rot="10800000" flipH="1">
            <a:off x="4330320" y="2188133"/>
            <a:ext cx="104392" cy="2666452"/>
            <a:chOff x="4801149" y="2915439"/>
            <a:chExt cx="126847" cy="3240000"/>
          </a:xfrm>
        </p:grpSpPr>
        <p:cxnSp>
          <p:nvCxnSpPr>
            <p:cNvPr id="212" name="Google Shape;212;p7"/>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213" name="Google Shape;213;p7"/>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214" name="Google Shape;214;p7"/>
          <p:cNvSpPr txBox="1"/>
          <p:nvPr/>
        </p:nvSpPr>
        <p:spPr>
          <a:xfrm>
            <a:off x="1242142" y="3185667"/>
            <a:ext cx="2203100" cy="5181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Content of exploration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4ce9ae2ee3_11_4"/>
          <p:cNvSpPr txBox="1"/>
          <p:nvPr/>
        </p:nvSpPr>
        <p:spPr>
          <a:xfrm>
            <a:off x="1179871" y="2936557"/>
            <a:ext cx="39882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3200">
                <a:solidFill>
                  <a:schemeClr val="lt1"/>
                </a:solidFill>
                <a:latin typeface="Roboto Medium"/>
                <a:ea typeface="Roboto Medium"/>
                <a:cs typeface="Roboto Medium"/>
                <a:sym typeface="Roboto Medium"/>
              </a:rPr>
              <a:t>Introduction framework</a:t>
            </a:r>
            <a:endParaRPr sz="3200" b="0" i="0" u="none" strike="noStrike" cap="none">
              <a:solidFill>
                <a:schemeClr val="lt1"/>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225" name="Google Shape;225;p8"/>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Framework circular design, introduction</a:t>
            </a:r>
            <a:endParaRPr/>
          </a:p>
        </p:txBody>
      </p:sp>
      <p:sp>
        <p:nvSpPr>
          <p:cNvPr id="226" name="Google Shape;226;p8"/>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227" name="Google Shape;227;p8"/>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28" name="Google Shape;228;p8"/>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29" name="Google Shape;229;p8"/>
          <p:cNvPicPr preferRelativeResize="0"/>
          <p:nvPr/>
        </p:nvPicPr>
        <p:blipFill rotWithShape="1">
          <a:blip r:embed="rId5">
            <a:alphaModFix/>
          </a:blip>
          <a:srcRect r="51694"/>
          <a:stretch/>
        </p:blipFill>
        <p:spPr>
          <a:xfrm>
            <a:off x="2510590" y="1289947"/>
            <a:ext cx="2640065" cy="3349686"/>
          </a:xfrm>
          <a:prstGeom prst="rect">
            <a:avLst/>
          </a:prstGeom>
          <a:noFill/>
          <a:ln>
            <a:noFill/>
          </a:ln>
        </p:spPr>
      </p:pic>
      <p:cxnSp>
        <p:nvCxnSpPr>
          <p:cNvPr id="230" name="Google Shape;230;p8"/>
          <p:cNvCxnSpPr/>
          <p:nvPr/>
        </p:nvCxnSpPr>
        <p:spPr>
          <a:xfrm>
            <a:off x="5150656" y="3677000"/>
            <a:ext cx="1463040" cy="0"/>
          </a:xfrm>
          <a:prstGeom prst="straightConnector1">
            <a:avLst/>
          </a:prstGeom>
          <a:noFill/>
          <a:ln w="38100" cap="flat" cmpd="sng">
            <a:solidFill>
              <a:schemeClr val="lt1"/>
            </a:solidFill>
            <a:prstDash val="solid"/>
            <a:miter lim="800000"/>
            <a:headEnd type="triangle" w="med" len="med"/>
            <a:tailEnd type="none" w="sm" len="sm"/>
          </a:ln>
        </p:spPr>
      </p:cxnSp>
      <p:sp>
        <p:nvSpPr>
          <p:cNvPr id="231" name="Google Shape;231;p8"/>
          <p:cNvSpPr txBox="1"/>
          <p:nvPr/>
        </p:nvSpPr>
        <p:spPr>
          <a:xfrm>
            <a:off x="1033680" y="6533014"/>
            <a:ext cx="714907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800" b="1" i="0" u="none" strike="noStrike" cap="none">
                <a:solidFill>
                  <a:schemeClr val="dk1"/>
                </a:solidFill>
                <a:latin typeface="Roboto Light"/>
                <a:ea typeface="Roboto Light"/>
                <a:cs typeface="Roboto Light"/>
                <a:sym typeface="Roboto Light"/>
              </a:rPr>
              <a:t>MASTER CIRCULAR BUSINESS WITH THE VALUE HILL</a:t>
            </a:r>
            <a:endParaRPr sz="8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r>
              <a:rPr lang="nl-NL" sz="700" b="0" i="1" u="none" strike="noStrike" cap="none">
                <a:solidFill>
                  <a:schemeClr val="dk1"/>
                </a:solidFill>
                <a:latin typeface="Roboto Light"/>
                <a:ea typeface="Roboto Light"/>
                <a:cs typeface="Roboto Light"/>
                <a:sym typeface="Roboto Light"/>
              </a:rPr>
              <a:t>Elisa Achterberg (Circle Economy &amp; Sustainable Finance Lab), Jeroen Hinfelaar (CIRCO), Nancy Brocken (TU Delft)</a:t>
            </a:r>
            <a:endParaRPr sz="800" b="0" i="0" u="none" strike="noStrike" cap="none">
              <a:solidFill>
                <a:schemeClr val="dk1"/>
              </a:solidFill>
              <a:latin typeface="Roboto Light"/>
              <a:ea typeface="Roboto Light"/>
              <a:cs typeface="Roboto Light"/>
              <a:sym typeface="Roboto Light"/>
            </a:endParaRPr>
          </a:p>
        </p:txBody>
      </p:sp>
      <p:grpSp>
        <p:nvGrpSpPr>
          <p:cNvPr id="232" name="Google Shape;232;p8"/>
          <p:cNvGrpSpPr/>
          <p:nvPr/>
        </p:nvGrpSpPr>
        <p:grpSpPr>
          <a:xfrm>
            <a:off x="797597" y="2243603"/>
            <a:ext cx="10630001" cy="3175326"/>
            <a:chOff x="797597" y="2243603"/>
            <a:chExt cx="10630001" cy="3175326"/>
          </a:xfrm>
        </p:grpSpPr>
        <p:pic>
          <p:nvPicPr>
            <p:cNvPr id="233" name="Google Shape;233;p8"/>
            <p:cNvPicPr preferRelativeResize="0"/>
            <p:nvPr/>
          </p:nvPicPr>
          <p:blipFill rotWithShape="1">
            <a:blip r:embed="rId6">
              <a:alphaModFix/>
            </a:blip>
            <a:srcRect b="43885"/>
            <a:stretch/>
          </p:blipFill>
          <p:spPr>
            <a:xfrm>
              <a:off x="797597" y="4502080"/>
              <a:ext cx="3054361" cy="916849"/>
            </a:xfrm>
            <a:prstGeom prst="rect">
              <a:avLst/>
            </a:prstGeom>
            <a:noFill/>
            <a:ln>
              <a:noFill/>
            </a:ln>
          </p:spPr>
        </p:pic>
        <p:sp>
          <p:nvSpPr>
            <p:cNvPr id="234" name="Google Shape;234;p8"/>
            <p:cNvSpPr txBox="1"/>
            <p:nvPr/>
          </p:nvSpPr>
          <p:spPr>
            <a:xfrm>
              <a:off x="8016686" y="2243603"/>
              <a:ext cx="3410912" cy="19389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System level</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Innovation for system level sustainability</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Several products consolidated</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Shared product use</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Alternative product / packaging solution</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2023v</a:t>
            </a:r>
            <a:endParaRPr/>
          </a:p>
        </p:txBody>
      </p:sp>
      <p:sp>
        <p:nvSpPr>
          <p:cNvPr id="240" name="Google Shape;240;p9"/>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Framework circular design, introduction</a:t>
            </a:r>
            <a:endParaRPr/>
          </a:p>
          <a:p>
            <a:pPr marL="0" lvl="0" indent="0" algn="l" rtl="0">
              <a:lnSpc>
                <a:spcPct val="116250"/>
              </a:lnSpc>
              <a:spcBef>
                <a:spcPts val="0"/>
              </a:spcBef>
              <a:spcAft>
                <a:spcPts val="0"/>
              </a:spcAft>
              <a:buClr>
                <a:srgbClr val="000095"/>
              </a:buClr>
              <a:buSzPts val="3200"/>
              <a:buNone/>
            </a:pPr>
            <a:endParaRPr/>
          </a:p>
        </p:txBody>
      </p:sp>
      <p:sp>
        <p:nvSpPr>
          <p:cNvPr id="241" name="Google Shape;241;p9"/>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242" name="Google Shape;242;p9"/>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43" name="Google Shape;243;p9"/>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44" name="Google Shape;244;p9"/>
          <p:cNvPicPr preferRelativeResize="0"/>
          <p:nvPr/>
        </p:nvPicPr>
        <p:blipFill rotWithShape="1">
          <a:blip r:embed="rId5">
            <a:alphaModFix/>
          </a:blip>
          <a:srcRect r="51694"/>
          <a:stretch/>
        </p:blipFill>
        <p:spPr>
          <a:xfrm>
            <a:off x="2510590" y="1224546"/>
            <a:ext cx="2640065" cy="3349686"/>
          </a:xfrm>
          <a:prstGeom prst="rect">
            <a:avLst/>
          </a:prstGeom>
          <a:noFill/>
          <a:ln>
            <a:noFill/>
          </a:ln>
        </p:spPr>
      </p:pic>
      <p:cxnSp>
        <p:nvCxnSpPr>
          <p:cNvPr id="245" name="Google Shape;245;p9"/>
          <p:cNvCxnSpPr/>
          <p:nvPr/>
        </p:nvCxnSpPr>
        <p:spPr>
          <a:xfrm>
            <a:off x="5150656" y="3677000"/>
            <a:ext cx="1463040" cy="0"/>
          </a:xfrm>
          <a:prstGeom prst="straightConnector1">
            <a:avLst/>
          </a:prstGeom>
          <a:noFill/>
          <a:ln w="38100" cap="flat" cmpd="sng">
            <a:solidFill>
              <a:schemeClr val="lt1"/>
            </a:solidFill>
            <a:prstDash val="solid"/>
            <a:miter lim="800000"/>
            <a:headEnd type="triangle" w="med" len="med"/>
            <a:tailEnd type="none" w="sm" len="sm"/>
          </a:ln>
        </p:spPr>
      </p:cxnSp>
      <p:sp>
        <p:nvSpPr>
          <p:cNvPr id="246" name="Google Shape;246;p9"/>
          <p:cNvSpPr txBox="1"/>
          <p:nvPr/>
        </p:nvSpPr>
        <p:spPr>
          <a:xfrm>
            <a:off x="1033680" y="6533014"/>
            <a:ext cx="714907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800" b="1" i="0" u="none" strike="noStrike" cap="none">
                <a:solidFill>
                  <a:schemeClr val="dk1"/>
                </a:solidFill>
                <a:latin typeface="Roboto Light"/>
                <a:ea typeface="Roboto Light"/>
                <a:cs typeface="Roboto Light"/>
                <a:sym typeface="Roboto Light"/>
              </a:rPr>
              <a:t>MASTER CIRCULAR BUSINESS WITH THE VALUE HILL</a:t>
            </a:r>
            <a:endParaRPr sz="8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r>
              <a:rPr lang="nl-NL" sz="700" b="0" i="1" u="none" strike="noStrike" cap="none">
                <a:solidFill>
                  <a:schemeClr val="dk1"/>
                </a:solidFill>
                <a:latin typeface="Roboto Light"/>
                <a:ea typeface="Roboto Light"/>
                <a:cs typeface="Roboto Light"/>
                <a:sym typeface="Roboto Light"/>
              </a:rPr>
              <a:t>Elisa Achterberg (Circle Economy &amp; Sustainable Finance Lab), Jeroen Hinfelaar (CIRCO), Nancy Brocken (TU Delft)</a:t>
            </a:r>
            <a:endParaRPr sz="800" b="0" i="0" u="none" strike="noStrike" cap="none">
              <a:solidFill>
                <a:schemeClr val="dk1"/>
              </a:solidFill>
              <a:latin typeface="Roboto Light"/>
              <a:ea typeface="Roboto Light"/>
              <a:cs typeface="Roboto Light"/>
              <a:sym typeface="Roboto Light"/>
            </a:endParaRPr>
          </a:p>
        </p:txBody>
      </p:sp>
      <p:pic>
        <p:nvPicPr>
          <p:cNvPr id="247" name="Google Shape;247;p9"/>
          <p:cNvPicPr preferRelativeResize="0"/>
          <p:nvPr/>
        </p:nvPicPr>
        <p:blipFill rotWithShape="1">
          <a:blip r:embed="rId6">
            <a:alphaModFix/>
          </a:blip>
          <a:srcRect b="43885"/>
          <a:stretch/>
        </p:blipFill>
        <p:spPr>
          <a:xfrm>
            <a:off x="797597" y="4502080"/>
            <a:ext cx="3054361" cy="916849"/>
          </a:xfrm>
          <a:prstGeom prst="rect">
            <a:avLst/>
          </a:prstGeom>
          <a:noFill/>
          <a:ln>
            <a:noFill/>
          </a:ln>
        </p:spPr>
      </p:pic>
      <p:grpSp>
        <p:nvGrpSpPr>
          <p:cNvPr id="248" name="Google Shape;248;p9"/>
          <p:cNvGrpSpPr/>
          <p:nvPr/>
        </p:nvGrpSpPr>
        <p:grpSpPr>
          <a:xfrm>
            <a:off x="1889348" y="2450645"/>
            <a:ext cx="9951670" cy="2308324"/>
            <a:chOff x="1889348" y="2450645"/>
            <a:chExt cx="9951670" cy="2308324"/>
          </a:xfrm>
        </p:grpSpPr>
        <p:grpSp>
          <p:nvGrpSpPr>
            <p:cNvPr id="249" name="Google Shape;249;p9"/>
            <p:cNvGrpSpPr/>
            <p:nvPr/>
          </p:nvGrpSpPr>
          <p:grpSpPr>
            <a:xfrm>
              <a:off x="1889348" y="3543734"/>
              <a:ext cx="1206851" cy="600388"/>
              <a:chOff x="1099196" y="4451471"/>
              <a:chExt cx="1609135" cy="800517"/>
            </a:xfrm>
          </p:grpSpPr>
          <p:cxnSp>
            <p:nvCxnSpPr>
              <p:cNvPr id="250" name="Google Shape;250;p9"/>
              <p:cNvCxnSpPr/>
              <p:nvPr/>
            </p:nvCxnSpPr>
            <p:spPr>
              <a:xfrm flipH="1">
                <a:off x="1215613" y="5251972"/>
                <a:ext cx="1492718" cy="16"/>
              </a:xfrm>
              <a:prstGeom prst="straightConnector1">
                <a:avLst/>
              </a:prstGeom>
              <a:noFill/>
              <a:ln w="12700" cap="flat" cmpd="sng">
                <a:solidFill>
                  <a:srgbClr val="000096"/>
                </a:solidFill>
                <a:prstDash val="dash"/>
                <a:miter lim="800000"/>
                <a:headEnd type="none" w="sm" len="sm"/>
                <a:tailEnd type="none" w="sm" len="sm"/>
              </a:ln>
            </p:spPr>
          </p:cxnSp>
          <p:sp>
            <p:nvSpPr>
              <p:cNvPr id="251" name="Google Shape;251;p9"/>
              <p:cNvSpPr txBox="1"/>
              <p:nvPr/>
            </p:nvSpPr>
            <p:spPr>
              <a:xfrm>
                <a:off x="1099196" y="4578218"/>
                <a:ext cx="1228367"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Sourcing</a:t>
                </a:r>
                <a:endParaRPr sz="1400" b="0" i="0" u="none" strike="noStrike" cap="none">
                  <a:solidFill>
                    <a:schemeClr val="dk1"/>
                  </a:solidFill>
                  <a:latin typeface="Roboto Light"/>
                  <a:ea typeface="Roboto Light"/>
                  <a:cs typeface="Roboto Light"/>
                  <a:sym typeface="Roboto Light"/>
                </a:endParaRPr>
              </a:p>
            </p:txBody>
          </p:sp>
          <p:cxnSp>
            <p:nvCxnSpPr>
              <p:cNvPr id="252" name="Google Shape;252;p9"/>
              <p:cNvCxnSpPr/>
              <p:nvPr/>
            </p:nvCxnSpPr>
            <p:spPr>
              <a:xfrm flipH="1">
                <a:off x="1214012" y="4451471"/>
                <a:ext cx="1492718" cy="16"/>
              </a:xfrm>
              <a:prstGeom prst="straightConnector1">
                <a:avLst/>
              </a:prstGeom>
              <a:noFill/>
              <a:ln w="12700" cap="flat" cmpd="sng">
                <a:solidFill>
                  <a:srgbClr val="000096"/>
                </a:solidFill>
                <a:prstDash val="dash"/>
                <a:miter lim="800000"/>
                <a:headEnd type="none" w="sm" len="sm"/>
                <a:tailEnd type="none" w="sm" len="sm"/>
              </a:ln>
            </p:spPr>
          </p:cxnSp>
        </p:grpSp>
        <p:sp>
          <p:nvSpPr>
            <p:cNvPr id="253" name="Google Shape;253;p9"/>
            <p:cNvSpPr txBox="1"/>
            <p:nvPr/>
          </p:nvSpPr>
          <p:spPr>
            <a:xfrm>
              <a:off x="7998690" y="2450645"/>
              <a:ext cx="384232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Low-impact materials</a:t>
              </a:r>
              <a:endParaRPr sz="1800" b="1" i="0" u="none" strike="noStrike" cap="none">
                <a:solidFill>
                  <a:srgbClr val="000095"/>
                </a:solidFill>
                <a:latin typeface="Roboto Medium"/>
                <a:ea typeface="Roboto Medium"/>
                <a:cs typeface="Roboto Medium"/>
                <a:sym typeface="Roboto Medium"/>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Responsibly sourced</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Recycled</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Rapidly renewable</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Recyclable</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Save (no substances of concern)</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Minimal amount of material</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Bio-materials (?)</a:t>
              </a:r>
              <a:endParaRPr/>
            </a:p>
          </p:txBody>
        </p:sp>
      </p:grpSp>
      <p:pic>
        <p:nvPicPr>
          <p:cNvPr id="254" name="Google Shape;254;p9"/>
          <p:cNvPicPr preferRelativeResize="0"/>
          <p:nvPr/>
        </p:nvPicPr>
        <p:blipFill rotWithShape="1">
          <a:blip r:embed="rId7">
            <a:alphaModFix/>
          </a:blip>
          <a:srcRect r="73913" b="45407"/>
          <a:stretch/>
        </p:blipFill>
        <p:spPr>
          <a:xfrm>
            <a:off x="3830623" y="4502081"/>
            <a:ext cx="1320033" cy="8919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0"/>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260" name="Google Shape;260;p10"/>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Framework circular design, introduction</a:t>
            </a:r>
            <a:endParaRPr/>
          </a:p>
          <a:p>
            <a:pPr marL="0" lvl="0" indent="0" algn="l" rtl="0">
              <a:lnSpc>
                <a:spcPct val="116250"/>
              </a:lnSpc>
              <a:spcBef>
                <a:spcPts val="0"/>
              </a:spcBef>
              <a:spcAft>
                <a:spcPts val="0"/>
              </a:spcAft>
              <a:buClr>
                <a:srgbClr val="000095"/>
              </a:buClr>
              <a:buSzPts val="3200"/>
              <a:buNone/>
            </a:pPr>
            <a:endParaRPr/>
          </a:p>
        </p:txBody>
      </p:sp>
      <p:sp>
        <p:nvSpPr>
          <p:cNvPr id="261" name="Google Shape;261;p10"/>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262" name="Google Shape;262;p10"/>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63" name="Google Shape;263;p10"/>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64" name="Google Shape;264;p10"/>
          <p:cNvPicPr preferRelativeResize="0"/>
          <p:nvPr/>
        </p:nvPicPr>
        <p:blipFill rotWithShape="1">
          <a:blip r:embed="rId5">
            <a:alphaModFix/>
          </a:blip>
          <a:srcRect r="51694"/>
          <a:stretch/>
        </p:blipFill>
        <p:spPr>
          <a:xfrm>
            <a:off x="2510590" y="1224546"/>
            <a:ext cx="2640065" cy="3349686"/>
          </a:xfrm>
          <a:prstGeom prst="rect">
            <a:avLst/>
          </a:prstGeom>
          <a:noFill/>
          <a:ln>
            <a:noFill/>
          </a:ln>
        </p:spPr>
      </p:pic>
      <p:grpSp>
        <p:nvGrpSpPr>
          <p:cNvPr id="265" name="Google Shape;265;p10"/>
          <p:cNvGrpSpPr/>
          <p:nvPr/>
        </p:nvGrpSpPr>
        <p:grpSpPr>
          <a:xfrm>
            <a:off x="1889348" y="3543734"/>
            <a:ext cx="1206851" cy="600388"/>
            <a:chOff x="1099196" y="4451471"/>
            <a:chExt cx="1609135" cy="800517"/>
          </a:xfrm>
        </p:grpSpPr>
        <p:cxnSp>
          <p:nvCxnSpPr>
            <p:cNvPr id="266" name="Google Shape;266;p10"/>
            <p:cNvCxnSpPr/>
            <p:nvPr/>
          </p:nvCxnSpPr>
          <p:spPr>
            <a:xfrm flipH="1">
              <a:off x="1215613" y="5251972"/>
              <a:ext cx="1492718" cy="16"/>
            </a:xfrm>
            <a:prstGeom prst="straightConnector1">
              <a:avLst/>
            </a:prstGeom>
            <a:noFill/>
            <a:ln w="12700" cap="flat" cmpd="sng">
              <a:solidFill>
                <a:srgbClr val="000096"/>
              </a:solidFill>
              <a:prstDash val="dash"/>
              <a:miter lim="800000"/>
              <a:headEnd type="none" w="sm" len="sm"/>
              <a:tailEnd type="none" w="sm" len="sm"/>
            </a:ln>
          </p:spPr>
        </p:cxnSp>
        <p:sp>
          <p:nvSpPr>
            <p:cNvPr id="267" name="Google Shape;267;p10"/>
            <p:cNvSpPr txBox="1"/>
            <p:nvPr/>
          </p:nvSpPr>
          <p:spPr>
            <a:xfrm>
              <a:off x="1099196" y="4578218"/>
              <a:ext cx="1228367"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Sourcing</a:t>
              </a:r>
              <a:endParaRPr sz="1400" b="0" i="0" u="none" strike="noStrike" cap="none">
                <a:solidFill>
                  <a:schemeClr val="dk1"/>
                </a:solidFill>
                <a:latin typeface="Roboto Light"/>
                <a:ea typeface="Roboto Light"/>
                <a:cs typeface="Roboto Light"/>
                <a:sym typeface="Roboto Light"/>
              </a:endParaRPr>
            </a:p>
          </p:txBody>
        </p:sp>
        <p:cxnSp>
          <p:nvCxnSpPr>
            <p:cNvPr id="268" name="Google Shape;268;p10"/>
            <p:cNvCxnSpPr/>
            <p:nvPr/>
          </p:nvCxnSpPr>
          <p:spPr>
            <a:xfrm flipH="1">
              <a:off x="1214012" y="4451471"/>
              <a:ext cx="1492718" cy="16"/>
            </a:xfrm>
            <a:prstGeom prst="straightConnector1">
              <a:avLst/>
            </a:prstGeom>
            <a:noFill/>
            <a:ln w="12700" cap="flat" cmpd="sng">
              <a:solidFill>
                <a:srgbClr val="000096"/>
              </a:solidFill>
              <a:prstDash val="dash"/>
              <a:miter lim="800000"/>
              <a:headEnd type="none" w="sm" len="sm"/>
              <a:tailEnd type="none" w="sm" len="sm"/>
            </a:ln>
          </p:spPr>
        </p:cxnSp>
      </p:grpSp>
      <p:cxnSp>
        <p:nvCxnSpPr>
          <p:cNvPr id="269" name="Google Shape;269;p10"/>
          <p:cNvCxnSpPr/>
          <p:nvPr/>
        </p:nvCxnSpPr>
        <p:spPr>
          <a:xfrm>
            <a:off x="5150656" y="3677000"/>
            <a:ext cx="1463040" cy="0"/>
          </a:xfrm>
          <a:prstGeom prst="straightConnector1">
            <a:avLst/>
          </a:prstGeom>
          <a:noFill/>
          <a:ln w="38100" cap="flat" cmpd="sng">
            <a:solidFill>
              <a:schemeClr val="lt1"/>
            </a:solidFill>
            <a:prstDash val="solid"/>
            <a:miter lim="800000"/>
            <a:headEnd type="triangle" w="med" len="med"/>
            <a:tailEnd type="none" w="sm" len="sm"/>
          </a:ln>
        </p:spPr>
      </p:cxnSp>
      <p:sp>
        <p:nvSpPr>
          <p:cNvPr id="270" name="Google Shape;270;p10"/>
          <p:cNvSpPr txBox="1"/>
          <p:nvPr/>
        </p:nvSpPr>
        <p:spPr>
          <a:xfrm>
            <a:off x="1033680" y="6533014"/>
            <a:ext cx="714907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800" b="1" i="0" u="none" strike="noStrike" cap="none">
                <a:solidFill>
                  <a:schemeClr val="dk1"/>
                </a:solidFill>
                <a:latin typeface="Roboto Light"/>
                <a:ea typeface="Roboto Light"/>
                <a:cs typeface="Roboto Light"/>
                <a:sym typeface="Roboto Light"/>
              </a:rPr>
              <a:t>MASTER CIRCULAR BUSINESS WITH THE VALUE HILL</a:t>
            </a:r>
            <a:endParaRPr sz="8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r>
              <a:rPr lang="nl-NL" sz="700" b="0" i="1" u="none" strike="noStrike" cap="none">
                <a:solidFill>
                  <a:schemeClr val="dk1"/>
                </a:solidFill>
                <a:latin typeface="Roboto Light"/>
                <a:ea typeface="Roboto Light"/>
                <a:cs typeface="Roboto Light"/>
                <a:sym typeface="Roboto Light"/>
              </a:rPr>
              <a:t>Elisa Achterberg (Circle Economy &amp; Sustainable Finance Lab), Jeroen Hinfelaar (CIRCO), Nancy Brocken (TU Delft)</a:t>
            </a:r>
            <a:endParaRPr sz="800" b="0" i="0" u="none" strike="noStrike" cap="none">
              <a:solidFill>
                <a:schemeClr val="dk1"/>
              </a:solidFill>
              <a:latin typeface="Roboto Light"/>
              <a:ea typeface="Roboto Light"/>
              <a:cs typeface="Roboto Light"/>
              <a:sym typeface="Roboto Light"/>
            </a:endParaRPr>
          </a:p>
        </p:txBody>
      </p:sp>
      <p:pic>
        <p:nvPicPr>
          <p:cNvPr id="271" name="Google Shape;271;p10"/>
          <p:cNvPicPr preferRelativeResize="0"/>
          <p:nvPr/>
        </p:nvPicPr>
        <p:blipFill rotWithShape="1">
          <a:blip r:embed="rId6">
            <a:alphaModFix/>
          </a:blip>
          <a:srcRect b="43885"/>
          <a:stretch/>
        </p:blipFill>
        <p:spPr>
          <a:xfrm>
            <a:off x="797597" y="4502080"/>
            <a:ext cx="3054361" cy="916849"/>
          </a:xfrm>
          <a:prstGeom prst="rect">
            <a:avLst/>
          </a:prstGeom>
          <a:noFill/>
          <a:ln>
            <a:noFill/>
          </a:ln>
        </p:spPr>
      </p:pic>
      <p:pic>
        <p:nvPicPr>
          <p:cNvPr id="272" name="Google Shape;272;p10"/>
          <p:cNvPicPr preferRelativeResize="0"/>
          <p:nvPr/>
        </p:nvPicPr>
        <p:blipFill rotWithShape="1">
          <a:blip r:embed="rId7">
            <a:alphaModFix/>
          </a:blip>
          <a:srcRect r="73913" b="45407"/>
          <a:stretch/>
        </p:blipFill>
        <p:spPr>
          <a:xfrm>
            <a:off x="3830623" y="4502081"/>
            <a:ext cx="1320033" cy="891956"/>
          </a:xfrm>
          <a:prstGeom prst="rect">
            <a:avLst/>
          </a:prstGeom>
          <a:noFill/>
          <a:ln>
            <a:noFill/>
          </a:ln>
        </p:spPr>
      </p:pic>
      <p:grpSp>
        <p:nvGrpSpPr>
          <p:cNvPr id="273" name="Google Shape;273;p10"/>
          <p:cNvGrpSpPr/>
          <p:nvPr/>
        </p:nvGrpSpPr>
        <p:grpSpPr>
          <a:xfrm>
            <a:off x="1974256" y="2265908"/>
            <a:ext cx="9866762" cy="1203806"/>
            <a:chOff x="1974256" y="2265908"/>
            <a:chExt cx="9866762" cy="1203806"/>
          </a:xfrm>
        </p:grpSpPr>
        <p:grpSp>
          <p:nvGrpSpPr>
            <p:cNvPr id="274" name="Google Shape;274;p10"/>
            <p:cNvGrpSpPr/>
            <p:nvPr/>
          </p:nvGrpSpPr>
          <p:grpSpPr>
            <a:xfrm>
              <a:off x="1974256" y="2630392"/>
              <a:ext cx="1119539" cy="839322"/>
              <a:chOff x="1212408" y="3233707"/>
              <a:chExt cx="1492718" cy="1119105"/>
            </a:xfrm>
          </p:grpSpPr>
          <p:sp>
            <p:nvSpPr>
              <p:cNvPr id="275" name="Google Shape;275;p10"/>
              <p:cNvSpPr txBox="1"/>
              <p:nvPr/>
            </p:nvSpPr>
            <p:spPr>
              <a:xfrm>
                <a:off x="1215613" y="3398705"/>
                <a:ext cx="148951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Production</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Energy</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Labour</a:t>
                </a:r>
                <a:endParaRPr sz="1400" b="0" i="0" u="none" strike="noStrike" cap="none">
                  <a:solidFill>
                    <a:schemeClr val="dk1"/>
                  </a:solidFill>
                  <a:latin typeface="Roboto Light"/>
                  <a:ea typeface="Roboto Light"/>
                  <a:cs typeface="Roboto Light"/>
                  <a:sym typeface="Roboto Light"/>
                </a:endParaRPr>
              </a:p>
            </p:txBody>
          </p:sp>
          <p:cxnSp>
            <p:nvCxnSpPr>
              <p:cNvPr id="276" name="Google Shape;276;p10"/>
              <p:cNvCxnSpPr/>
              <p:nvPr/>
            </p:nvCxnSpPr>
            <p:spPr>
              <a:xfrm flipH="1">
                <a:off x="1212408" y="3233707"/>
                <a:ext cx="1492718" cy="16"/>
              </a:xfrm>
              <a:prstGeom prst="straightConnector1">
                <a:avLst/>
              </a:prstGeom>
              <a:noFill/>
              <a:ln w="12700" cap="flat" cmpd="sng">
                <a:solidFill>
                  <a:srgbClr val="000096"/>
                </a:solidFill>
                <a:prstDash val="dash"/>
                <a:miter lim="800000"/>
                <a:headEnd type="none" w="sm" len="sm"/>
                <a:tailEnd type="none" w="sm" len="sm"/>
              </a:ln>
            </p:spPr>
          </p:cxnSp>
        </p:grpSp>
        <p:sp>
          <p:nvSpPr>
            <p:cNvPr id="277" name="Google Shape;277;p10"/>
            <p:cNvSpPr txBox="1"/>
            <p:nvPr/>
          </p:nvSpPr>
          <p:spPr>
            <a:xfrm>
              <a:off x="7998690" y="2265908"/>
              <a:ext cx="384232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Clean manufacturing</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Efficient and safe</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Less and renewable energy</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Efficient software development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1"/>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283" name="Google Shape;283;p11"/>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Framework circular design, introduction</a:t>
            </a:r>
            <a:endParaRPr/>
          </a:p>
          <a:p>
            <a:pPr marL="0" lvl="0" indent="0" algn="l" rtl="0">
              <a:lnSpc>
                <a:spcPct val="116250"/>
              </a:lnSpc>
              <a:spcBef>
                <a:spcPts val="0"/>
              </a:spcBef>
              <a:spcAft>
                <a:spcPts val="0"/>
              </a:spcAft>
              <a:buClr>
                <a:srgbClr val="000095"/>
              </a:buClr>
              <a:buSzPts val="3200"/>
              <a:buNone/>
            </a:pPr>
            <a:endParaRPr/>
          </a:p>
        </p:txBody>
      </p:sp>
      <p:sp>
        <p:nvSpPr>
          <p:cNvPr id="284" name="Google Shape;284;p11"/>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285" name="Google Shape;285;p11"/>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286" name="Google Shape;286;p11"/>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87" name="Google Shape;287;p11"/>
          <p:cNvPicPr preferRelativeResize="0"/>
          <p:nvPr/>
        </p:nvPicPr>
        <p:blipFill rotWithShape="1">
          <a:blip r:embed="rId5">
            <a:alphaModFix/>
          </a:blip>
          <a:srcRect r="51694"/>
          <a:stretch/>
        </p:blipFill>
        <p:spPr>
          <a:xfrm>
            <a:off x="2510590" y="1224546"/>
            <a:ext cx="2640065" cy="3349686"/>
          </a:xfrm>
          <a:prstGeom prst="rect">
            <a:avLst/>
          </a:prstGeom>
          <a:noFill/>
          <a:ln>
            <a:noFill/>
          </a:ln>
        </p:spPr>
      </p:pic>
      <p:grpSp>
        <p:nvGrpSpPr>
          <p:cNvPr id="288" name="Google Shape;288;p11"/>
          <p:cNvGrpSpPr/>
          <p:nvPr/>
        </p:nvGrpSpPr>
        <p:grpSpPr>
          <a:xfrm>
            <a:off x="1889348" y="3543734"/>
            <a:ext cx="1206851" cy="600388"/>
            <a:chOff x="1099196" y="4451471"/>
            <a:chExt cx="1609135" cy="800517"/>
          </a:xfrm>
        </p:grpSpPr>
        <p:cxnSp>
          <p:nvCxnSpPr>
            <p:cNvPr id="289" name="Google Shape;289;p11"/>
            <p:cNvCxnSpPr/>
            <p:nvPr/>
          </p:nvCxnSpPr>
          <p:spPr>
            <a:xfrm flipH="1">
              <a:off x="1215613" y="5251972"/>
              <a:ext cx="1492718" cy="16"/>
            </a:xfrm>
            <a:prstGeom prst="straightConnector1">
              <a:avLst/>
            </a:prstGeom>
            <a:noFill/>
            <a:ln w="12700" cap="flat" cmpd="sng">
              <a:solidFill>
                <a:srgbClr val="000096"/>
              </a:solidFill>
              <a:prstDash val="dash"/>
              <a:miter lim="800000"/>
              <a:headEnd type="none" w="sm" len="sm"/>
              <a:tailEnd type="none" w="sm" len="sm"/>
            </a:ln>
          </p:spPr>
        </p:cxnSp>
        <p:sp>
          <p:nvSpPr>
            <p:cNvPr id="290" name="Google Shape;290;p11"/>
            <p:cNvSpPr txBox="1"/>
            <p:nvPr/>
          </p:nvSpPr>
          <p:spPr>
            <a:xfrm>
              <a:off x="1099196" y="4578218"/>
              <a:ext cx="1228367"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Sourcing</a:t>
              </a:r>
              <a:endParaRPr sz="1400" b="0" i="0" u="none" strike="noStrike" cap="none">
                <a:solidFill>
                  <a:schemeClr val="dk1"/>
                </a:solidFill>
                <a:latin typeface="Roboto Light"/>
                <a:ea typeface="Roboto Light"/>
                <a:cs typeface="Roboto Light"/>
                <a:sym typeface="Roboto Light"/>
              </a:endParaRPr>
            </a:p>
          </p:txBody>
        </p:sp>
        <p:cxnSp>
          <p:nvCxnSpPr>
            <p:cNvPr id="291" name="Google Shape;291;p11"/>
            <p:cNvCxnSpPr/>
            <p:nvPr/>
          </p:nvCxnSpPr>
          <p:spPr>
            <a:xfrm flipH="1">
              <a:off x="1214012" y="4451471"/>
              <a:ext cx="1492718" cy="16"/>
            </a:xfrm>
            <a:prstGeom prst="straightConnector1">
              <a:avLst/>
            </a:prstGeom>
            <a:noFill/>
            <a:ln w="12700" cap="flat" cmpd="sng">
              <a:solidFill>
                <a:srgbClr val="000096"/>
              </a:solidFill>
              <a:prstDash val="dash"/>
              <a:miter lim="800000"/>
              <a:headEnd type="none" w="sm" len="sm"/>
              <a:tailEnd type="none" w="sm" len="sm"/>
            </a:ln>
          </p:spPr>
        </p:cxnSp>
      </p:grpSp>
      <p:grpSp>
        <p:nvGrpSpPr>
          <p:cNvPr id="292" name="Google Shape;292;p11"/>
          <p:cNvGrpSpPr/>
          <p:nvPr/>
        </p:nvGrpSpPr>
        <p:grpSpPr>
          <a:xfrm>
            <a:off x="1974256" y="2630392"/>
            <a:ext cx="1119539" cy="839322"/>
            <a:chOff x="1212408" y="3233707"/>
            <a:chExt cx="1492718" cy="1119105"/>
          </a:xfrm>
        </p:grpSpPr>
        <p:sp>
          <p:nvSpPr>
            <p:cNvPr id="293" name="Google Shape;293;p11"/>
            <p:cNvSpPr txBox="1"/>
            <p:nvPr/>
          </p:nvSpPr>
          <p:spPr>
            <a:xfrm>
              <a:off x="1215613" y="3398705"/>
              <a:ext cx="148951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Production</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Energy</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Labour</a:t>
              </a:r>
              <a:endParaRPr sz="1400" b="0" i="0" u="none" strike="noStrike" cap="none">
                <a:solidFill>
                  <a:schemeClr val="dk1"/>
                </a:solidFill>
                <a:latin typeface="Roboto Light"/>
                <a:ea typeface="Roboto Light"/>
                <a:cs typeface="Roboto Light"/>
                <a:sym typeface="Roboto Light"/>
              </a:endParaRPr>
            </a:p>
          </p:txBody>
        </p:sp>
        <p:cxnSp>
          <p:nvCxnSpPr>
            <p:cNvPr id="294" name="Google Shape;294;p11"/>
            <p:cNvCxnSpPr/>
            <p:nvPr/>
          </p:nvCxnSpPr>
          <p:spPr>
            <a:xfrm flipH="1">
              <a:off x="1212408" y="3233707"/>
              <a:ext cx="1492718" cy="16"/>
            </a:xfrm>
            <a:prstGeom prst="straightConnector1">
              <a:avLst/>
            </a:prstGeom>
            <a:noFill/>
            <a:ln w="12700" cap="flat" cmpd="sng">
              <a:solidFill>
                <a:srgbClr val="000096"/>
              </a:solidFill>
              <a:prstDash val="dash"/>
              <a:miter lim="800000"/>
              <a:headEnd type="none" w="sm" len="sm"/>
              <a:tailEnd type="none" w="sm" len="sm"/>
            </a:ln>
          </p:spPr>
        </p:cxnSp>
      </p:grpSp>
      <p:cxnSp>
        <p:nvCxnSpPr>
          <p:cNvPr id="295" name="Google Shape;295;p11"/>
          <p:cNvCxnSpPr/>
          <p:nvPr/>
        </p:nvCxnSpPr>
        <p:spPr>
          <a:xfrm>
            <a:off x="5150656" y="3677000"/>
            <a:ext cx="1463040" cy="0"/>
          </a:xfrm>
          <a:prstGeom prst="straightConnector1">
            <a:avLst/>
          </a:prstGeom>
          <a:noFill/>
          <a:ln w="38100" cap="flat" cmpd="sng">
            <a:solidFill>
              <a:schemeClr val="lt1"/>
            </a:solidFill>
            <a:prstDash val="solid"/>
            <a:miter lim="800000"/>
            <a:headEnd type="triangle" w="med" len="med"/>
            <a:tailEnd type="none" w="sm" len="sm"/>
          </a:ln>
        </p:spPr>
      </p:cxnSp>
      <p:sp>
        <p:nvSpPr>
          <p:cNvPr id="296" name="Google Shape;296;p11"/>
          <p:cNvSpPr txBox="1"/>
          <p:nvPr/>
        </p:nvSpPr>
        <p:spPr>
          <a:xfrm>
            <a:off x="1033680" y="6533014"/>
            <a:ext cx="714907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800" b="1" i="0" u="none" strike="noStrike" cap="none">
                <a:solidFill>
                  <a:schemeClr val="dk1"/>
                </a:solidFill>
                <a:latin typeface="Roboto Light"/>
                <a:ea typeface="Roboto Light"/>
                <a:cs typeface="Roboto Light"/>
                <a:sym typeface="Roboto Light"/>
              </a:rPr>
              <a:t>MASTER CIRCULAR BUSINESS WITH THE VALUE HILL</a:t>
            </a:r>
            <a:endParaRPr sz="8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r>
              <a:rPr lang="nl-NL" sz="700" b="0" i="1" u="none" strike="noStrike" cap="none">
                <a:solidFill>
                  <a:schemeClr val="dk1"/>
                </a:solidFill>
                <a:latin typeface="Roboto Light"/>
                <a:ea typeface="Roboto Light"/>
                <a:cs typeface="Roboto Light"/>
                <a:sym typeface="Roboto Light"/>
              </a:rPr>
              <a:t>Elisa Achterberg (Circle Economy &amp; Sustainable Finance Lab), Jeroen Hinfelaar (CIRCO), Nancy Brocken (TU Delft)</a:t>
            </a:r>
            <a:endParaRPr sz="800" b="0" i="0" u="none" strike="noStrike" cap="none">
              <a:solidFill>
                <a:schemeClr val="dk1"/>
              </a:solidFill>
              <a:latin typeface="Roboto Light"/>
              <a:ea typeface="Roboto Light"/>
              <a:cs typeface="Roboto Light"/>
              <a:sym typeface="Roboto Light"/>
            </a:endParaRPr>
          </a:p>
        </p:txBody>
      </p:sp>
      <p:pic>
        <p:nvPicPr>
          <p:cNvPr id="297" name="Google Shape;297;p11"/>
          <p:cNvPicPr preferRelativeResize="0"/>
          <p:nvPr/>
        </p:nvPicPr>
        <p:blipFill rotWithShape="1">
          <a:blip r:embed="rId6">
            <a:alphaModFix/>
          </a:blip>
          <a:srcRect b="43885"/>
          <a:stretch/>
        </p:blipFill>
        <p:spPr>
          <a:xfrm>
            <a:off x="797597" y="4502080"/>
            <a:ext cx="3054361" cy="916849"/>
          </a:xfrm>
          <a:prstGeom prst="rect">
            <a:avLst/>
          </a:prstGeom>
          <a:noFill/>
          <a:ln>
            <a:noFill/>
          </a:ln>
        </p:spPr>
      </p:pic>
      <p:pic>
        <p:nvPicPr>
          <p:cNvPr id="298" name="Google Shape;298;p11"/>
          <p:cNvPicPr preferRelativeResize="0"/>
          <p:nvPr/>
        </p:nvPicPr>
        <p:blipFill rotWithShape="1">
          <a:blip r:embed="rId7">
            <a:alphaModFix/>
          </a:blip>
          <a:srcRect r="73913" b="45407"/>
          <a:stretch/>
        </p:blipFill>
        <p:spPr>
          <a:xfrm>
            <a:off x="3830623" y="4502081"/>
            <a:ext cx="1320033" cy="891956"/>
          </a:xfrm>
          <a:prstGeom prst="rect">
            <a:avLst/>
          </a:prstGeom>
          <a:noFill/>
          <a:ln>
            <a:noFill/>
          </a:ln>
        </p:spPr>
      </p:pic>
      <p:cxnSp>
        <p:nvCxnSpPr>
          <p:cNvPr id="299" name="Google Shape;299;p11"/>
          <p:cNvCxnSpPr/>
          <p:nvPr/>
        </p:nvCxnSpPr>
        <p:spPr>
          <a:xfrm flipH="1">
            <a:off x="1997352" y="2154722"/>
            <a:ext cx="1119539" cy="12"/>
          </a:xfrm>
          <a:prstGeom prst="straightConnector1">
            <a:avLst/>
          </a:prstGeom>
          <a:noFill/>
          <a:ln w="12700" cap="flat" cmpd="sng">
            <a:solidFill>
              <a:srgbClr val="000096"/>
            </a:solidFill>
            <a:prstDash val="dash"/>
            <a:miter lim="800000"/>
            <a:headEnd type="none" w="sm" len="sm"/>
            <a:tailEnd type="none" w="sm" len="sm"/>
          </a:ln>
        </p:spPr>
      </p:cxnSp>
      <p:grpSp>
        <p:nvGrpSpPr>
          <p:cNvPr id="300" name="Google Shape;300;p11"/>
          <p:cNvGrpSpPr/>
          <p:nvPr/>
        </p:nvGrpSpPr>
        <p:grpSpPr>
          <a:xfrm>
            <a:off x="2007437" y="2121173"/>
            <a:ext cx="9833581" cy="2176060"/>
            <a:chOff x="2007437" y="2121173"/>
            <a:chExt cx="9833581" cy="2176060"/>
          </a:xfrm>
        </p:grpSpPr>
        <p:sp>
          <p:nvSpPr>
            <p:cNvPr id="301" name="Google Shape;301;p11"/>
            <p:cNvSpPr txBox="1"/>
            <p:nvPr/>
          </p:nvSpPr>
          <p:spPr>
            <a:xfrm>
              <a:off x="2007437" y="2121173"/>
              <a:ext cx="11172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a:solidFill>
                    <a:schemeClr val="dk1"/>
                  </a:solidFill>
                  <a:latin typeface="Roboto Light"/>
                  <a:ea typeface="Roboto Light"/>
                  <a:cs typeface="Roboto Light"/>
                  <a:sym typeface="Roboto Light"/>
                </a:rPr>
                <a:t>Distribution</a:t>
              </a:r>
              <a:endParaRPr sz="135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 Logistics</a:t>
              </a:r>
              <a:endParaRPr sz="1350" b="0" i="0" u="none" strike="noStrike" cap="none">
                <a:solidFill>
                  <a:schemeClr val="dk1"/>
                </a:solidFill>
                <a:latin typeface="Roboto Light"/>
                <a:ea typeface="Roboto Light"/>
                <a:cs typeface="Roboto Light"/>
                <a:sym typeface="Roboto Light"/>
              </a:endParaRPr>
            </a:p>
          </p:txBody>
        </p:sp>
        <p:sp>
          <p:nvSpPr>
            <p:cNvPr id="302" name="Google Shape;302;p11"/>
            <p:cNvSpPr txBox="1"/>
            <p:nvPr/>
          </p:nvSpPr>
          <p:spPr>
            <a:xfrm>
              <a:off x="7998690" y="2265908"/>
              <a:ext cx="384232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Efficient distribution and packaging</a:t>
              </a:r>
              <a:endParaRPr sz="1800" b="1" i="0" u="none" strike="noStrike" cap="none">
                <a:solidFill>
                  <a:srgbClr val="000095"/>
                </a:solidFill>
                <a:latin typeface="Roboto Medium"/>
                <a:ea typeface="Roboto Medium"/>
                <a:cs typeface="Roboto Medium"/>
                <a:sym typeface="Roboto Medium"/>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Lightweighting </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Energy efficient logistics</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Reduced volume packaging</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Less/cleaner/reusable packaging</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Recycled material</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2"/>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308" name="Google Shape;308;p12"/>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Framework circular design, introduction</a:t>
            </a:r>
            <a:endParaRPr/>
          </a:p>
          <a:p>
            <a:pPr marL="0" lvl="0" indent="0" algn="l" rtl="0">
              <a:lnSpc>
                <a:spcPct val="116250"/>
              </a:lnSpc>
              <a:spcBef>
                <a:spcPts val="0"/>
              </a:spcBef>
              <a:spcAft>
                <a:spcPts val="0"/>
              </a:spcAft>
              <a:buClr>
                <a:srgbClr val="000095"/>
              </a:buClr>
              <a:buSzPts val="3200"/>
              <a:buNone/>
            </a:pPr>
            <a:endParaRPr/>
          </a:p>
        </p:txBody>
      </p:sp>
      <p:sp>
        <p:nvSpPr>
          <p:cNvPr id="309" name="Google Shape;309;p12"/>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310" name="Google Shape;310;p12"/>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11" name="Google Shape;311;p12"/>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12" name="Google Shape;312;p12"/>
          <p:cNvPicPr preferRelativeResize="0"/>
          <p:nvPr/>
        </p:nvPicPr>
        <p:blipFill rotWithShape="1">
          <a:blip r:embed="rId5">
            <a:alphaModFix/>
          </a:blip>
          <a:srcRect r="51694"/>
          <a:stretch/>
        </p:blipFill>
        <p:spPr>
          <a:xfrm>
            <a:off x="2510590" y="1224546"/>
            <a:ext cx="2640065" cy="3349686"/>
          </a:xfrm>
          <a:prstGeom prst="rect">
            <a:avLst/>
          </a:prstGeom>
          <a:noFill/>
          <a:ln>
            <a:noFill/>
          </a:ln>
        </p:spPr>
      </p:pic>
      <p:grpSp>
        <p:nvGrpSpPr>
          <p:cNvPr id="313" name="Google Shape;313;p12"/>
          <p:cNvGrpSpPr/>
          <p:nvPr/>
        </p:nvGrpSpPr>
        <p:grpSpPr>
          <a:xfrm>
            <a:off x="1889348" y="3543734"/>
            <a:ext cx="1206851" cy="600388"/>
            <a:chOff x="1099196" y="4451471"/>
            <a:chExt cx="1609135" cy="800517"/>
          </a:xfrm>
        </p:grpSpPr>
        <p:cxnSp>
          <p:nvCxnSpPr>
            <p:cNvPr id="314" name="Google Shape;314;p12"/>
            <p:cNvCxnSpPr/>
            <p:nvPr/>
          </p:nvCxnSpPr>
          <p:spPr>
            <a:xfrm flipH="1">
              <a:off x="1215613" y="5251972"/>
              <a:ext cx="1492718" cy="16"/>
            </a:xfrm>
            <a:prstGeom prst="straightConnector1">
              <a:avLst/>
            </a:prstGeom>
            <a:noFill/>
            <a:ln w="12700" cap="flat" cmpd="sng">
              <a:solidFill>
                <a:srgbClr val="000096"/>
              </a:solidFill>
              <a:prstDash val="dash"/>
              <a:miter lim="800000"/>
              <a:headEnd type="none" w="sm" len="sm"/>
              <a:tailEnd type="none" w="sm" len="sm"/>
            </a:ln>
          </p:spPr>
        </p:cxnSp>
        <p:sp>
          <p:nvSpPr>
            <p:cNvPr id="315" name="Google Shape;315;p12"/>
            <p:cNvSpPr txBox="1"/>
            <p:nvPr/>
          </p:nvSpPr>
          <p:spPr>
            <a:xfrm>
              <a:off x="1099196" y="4578218"/>
              <a:ext cx="1228367"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Sourcing</a:t>
              </a:r>
              <a:endParaRPr sz="1400" b="0" i="0" u="none" strike="noStrike" cap="none">
                <a:solidFill>
                  <a:schemeClr val="dk1"/>
                </a:solidFill>
                <a:latin typeface="Roboto Light"/>
                <a:ea typeface="Roboto Light"/>
                <a:cs typeface="Roboto Light"/>
                <a:sym typeface="Roboto Light"/>
              </a:endParaRPr>
            </a:p>
          </p:txBody>
        </p:sp>
        <p:cxnSp>
          <p:nvCxnSpPr>
            <p:cNvPr id="316" name="Google Shape;316;p12"/>
            <p:cNvCxnSpPr/>
            <p:nvPr/>
          </p:nvCxnSpPr>
          <p:spPr>
            <a:xfrm flipH="1">
              <a:off x="1214012" y="4451471"/>
              <a:ext cx="1492718" cy="16"/>
            </a:xfrm>
            <a:prstGeom prst="straightConnector1">
              <a:avLst/>
            </a:prstGeom>
            <a:noFill/>
            <a:ln w="12700" cap="flat" cmpd="sng">
              <a:solidFill>
                <a:srgbClr val="000096"/>
              </a:solidFill>
              <a:prstDash val="dash"/>
              <a:miter lim="800000"/>
              <a:headEnd type="none" w="sm" len="sm"/>
              <a:tailEnd type="none" w="sm" len="sm"/>
            </a:ln>
          </p:spPr>
        </p:cxnSp>
      </p:grpSp>
      <p:grpSp>
        <p:nvGrpSpPr>
          <p:cNvPr id="317" name="Google Shape;317;p12"/>
          <p:cNvGrpSpPr/>
          <p:nvPr/>
        </p:nvGrpSpPr>
        <p:grpSpPr>
          <a:xfrm>
            <a:off x="1974256" y="2630392"/>
            <a:ext cx="1119539" cy="839322"/>
            <a:chOff x="1212408" y="3233707"/>
            <a:chExt cx="1492718" cy="1119105"/>
          </a:xfrm>
        </p:grpSpPr>
        <p:sp>
          <p:nvSpPr>
            <p:cNvPr id="318" name="Google Shape;318;p12"/>
            <p:cNvSpPr txBox="1"/>
            <p:nvPr/>
          </p:nvSpPr>
          <p:spPr>
            <a:xfrm>
              <a:off x="1215613" y="3398705"/>
              <a:ext cx="148951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Production</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Energy</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Labour</a:t>
              </a:r>
              <a:endParaRPr sz="1400" b="0" i="0" u="none" strike="noStrike" cap="none">
                <a:solidFill>
                  <a:schemeClr val="dk1"/>
                </a:solidFill>
                <a:latin typeface="Roboto Light"/>
                <a:ea typeface="Roboto Light"/>
                <a:cs typeface="Roboto Light"/>
                <a:sym typeface="Roboto Light"/>
              </a:endParaRPr>
            </a:p>
          </p:txBody>
        </p:sp>
        <p:cxnSp>
          <p:nvCxnSpPr>
            <p:cNvPr id="319" name="Google Shape;319;p12"/>
            <p:cNvCxnSpPr/>
            <p:nvPr/>
          </p:nvCxnSpPr>
          <p:spPr>
            <a:xfrm flipH="1">
              <a:off x="1212408" y="3233707"/>
              <a:ext cx="1492718" cy="16"/>
            </a:xfrm>
            <a:prstGeom prst="straightConnector1">
              <a:avLst/>
            </a:prstGeom>
            <a:noFill/>
            <a:ln w="12700" cap="flat" cmpd="sng">
              <a:solidFill>
                <a:srgbClr val="000096"/>
              </a:solidFill>
              <a:prstDash val="dash"/>
              <a:miter lim="800000"/>
              <a:headEnd type="none" w="sm" len="sm"/>
              <a:tailEnd type="none" w="sm" len="sm"/>
            </a:ln>
          </p:spPr>
        </p:cxnSp>
      </p:grpSp>
      <p:cxnSp>
        <p:nvCxnSpPr>
          <p:cNvPr id="320" name="Google Shape;320;p12"/>
          <p:cNvCxnSpPr/>
          <p:nvPr/>
        </p:nvCxnSpPr>
        <p:spPr>
          <a:xfrm>
            <a:off x="5150656" y="3677000"/>
            <a:ext cx="1463040" cy="0"/>
          </a:xfrm>
          <a:prstGeom prst="straightConnector1">
            <a:avLst/>
          </a:prstGeom>
          <a:noFill/>
          <a:ln w="38100" cap="flat" cmpd="sng">
            <a:solidFill>
              <a:schemeClr val="lt1"/>
            </a:solidFill>
            <a:prstDash val="solid"/>
            <a:miter lim="800000"/>
            <a:headEnd type="triangle" w="med" len="med"/>
            <a:tailEnd type="none" w="sm" len="sm"/>
          </a:ln>
        </p:spPr>
      </p:cxnSp>
      <p:sp>
        <p:nvSpPr>
          <p:cNvPr id="321" name="Google Shape;321;p12"/>
          <p:cNvSpPr txBox="1"/>
          <p:nvPr/>
        </p:nvSpPr>
        <p:spPr>
          <a:xfrm>
            <a:off x="1033680" y="6533014"/>
            <a:ext cx="714907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800" b="1" i="0" u="none" strike="noStrike" cap="none">
                <a:solidFill>
                  <a:schemeClr val="dk1"/>
                </a:solidFill>
                <a:latin typeface="Roboto Light"/>
                <a:ea typeface="Roboto Light"/>
                <a:cs typeface="Roboto Light"/>
                <a:sym typeface="Roboto Light"/>
              </a:rPr>
              <a:t>MASTER CIRCULAR BUSINESS WITH THE VALUE HILL</a:t>
            </a:r>
            <a:endParaRPr sz="8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r>
              <a:rPr lang="nl-NL" sz="700" b="0" i="1" u="none" strike="noStrike" cap="none">
                <a:solidFill>
                  <a:schemeClr val="dk1"/>
                </a:solidFill>
                <a:latin typeface="Roboto Light"/>
                <a:ea typeface="Roboto Light"/>
                <a:cs typeface="Roboto Light"/>
                <a:sym typeface="Roboto Light"/>
              </a:rPr>
              <a:t>Elisa Achterberg (Circle Economy &amp; Sustainable Finance Lab), Jeroen Hinfelaar (CIRCO), Nancy Brocken (TU Delft)</a:t>
            </a:r>
            <a:endParaRPr sz="800" b="0" i="0" u="none" strike="noStrike" cap="none">
              <a:solidFill>
                <a:schemeClr val="dk1"/>
              </a:solidFill>
              <a:latin typeface="Roboto Light"/>
              <a:ea typeface="Roboto Light"/>
              <a:cs typeface="Roboto Light"/>
              <a:sym typeface="Roboto Light"/>
            </a:endParaRPr>
          </a:p>
        </p:txBody>
      </p:sp>
      <p:pic>
        <p:nvPicPr>
          <p:cNvPr id="322" name="Google Shape;322;p12"/>
          <p:cNvPicPr preferRelativeResize="0"/>
          <p:nvPr/>
        </p:nvPicPr>
        <p:blipFill rotWithShape="1">
          <a:blip r:embed="rId6">
            <a:alphaModFix/>
          </a:blip>
          <a:srcRect b="43885"/>
          <a:stretch/>
        </p:blipFill>
        <p:spPr>
          <a:xfrm>
            <a:off x="797597" y="4502080"/>
            <a:ext cx="3054361" cy="916849"/>
          </a:xfrm>
          <a:prstGeom prst="rect">
            <a:avLst/>
          </a:prstGeom>
          <a:noFill/>
          <a:ln>
            <a:noFill/>
          </a:ln>
        </p:spPr>
      </p:pic>
      <p:pic>
        <p:nvPicPr>
          <p:cNvPr id="323" name="Google Shape;323;p12"/>
          <p:cNvPicPr preferRelativeResize="0"/>
          <p:nvPr/>
        </p:nvPicPr>
        <p:blipFill rotWithShape="1">
          <a:blip r:embed="rId7">
            <a:alphaModFix/>
          </a:blip>
          <a:srcRect r="73913" b="45407"/>
          <a:stretch/>
        </p:blipFill>
        <p:spPr>
          <a:xfrm>
            <a:off x="3830623" y="4502081"/>
            <a:ext cx="1320033" cy="891956"/>
          </a:xfrm>
          <a:prstGeom prst="rect">
            <a:avLst/>
          </a:prstGeom>
          <a:noFill/>
          <a:ln>
            <a:noFill/>
          </a:ln>
        </p:spPr>
      </p:pic>
      <p:sp>
        <p:nvSpPr>
          <p:cNvPr id="324" name="Google Shape;324;p12"/>
          <p:cNvSpPr txBox="1"/>
          <p:nvPr/>
        </p:nvSpPr>
        <p:spPr>
          <a:xfrm>
            <a:off x="2007437" y="2121173"/>
            <a:ext cx="11172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a:solidFill>
                  <a:schemeClr val="dk1"/>
                </a:solidFill>
                <a:latin typeface="Roboto Light"/>
                <a:ea typeface="Roboto Light"/>
                <a:cs typeface="Roboto Light"/>
                <a:sym typeface="Roboto Light"/>
              </a:rPr>
              <a:t>Distribution</a:t>
            </a:r>
            <a:endParaRPr sz="135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 Logistics</a:t>
            </a:r>
            <a:endParaRPr sz="1350" b="0" i="0" u="none" strike="noStrike" cap="none">
              <a:solidFill>
                <a:schemeClr val="dk1"/>
              </a:solidFill>
              <a:latin typeface="Roboto Light"/>
              <a:ea typeface="Roboto Light"/>
              <a:cs typeface="Roboto Light"/>
              <a:sym typeface="Roboto Light"/>
            </a:endParaRPr>
          </a:p>
        </p:txBody>
      </p:sp>
      <p:cxnSp>
        <p:nvCxnSpPr>
          <p:cNvPr id="325" name="Google Shape;325;p12"/>
          <p:cNvCxnSpPr/>
          <p:nvPr/>
        </p:nvCxnSpPr>
        <p:spPr>
          <a:xfrm flipH="1">
            <a:off x="1997352" y="2154722"/>
            <a:ext cx="1119539" cy="12"/>
          </a:xfrm>
          <a:prstGeom prst="straightConnector1">
            <a:avLst/>
          </a:prstGeom>
          <a:noFill/>
          <a:ln w="12700" cap="flat" cmpd="sng">
            <a:solidFill>
              <a:srgbClr val="000096"/>
            </a:solidFill>
            <a:prstDash val="dash"/>
            <a:miter lim="800000"/>
            <a:headEnd type="none" w="sm" len="sm"/>
            <a:tailEnd type="none" w="sm" len="sm"/>
          </a:ln>
        </p:spPr>
      </p:cxnSp>
      <p:grpSp>
        <p:nvGrpSpPr>
          <p:cNvPr id="326" name="Google Shape;326;p12"/>
          <p:cNvGrpSpPr/>
          <p:nvPr/>
        </p:nvGrpSpPr>
        <p:grpSpPr>
          <a:xfrm>
            <a:off x="5057489" y="1055862"/>
            <a:ext cx="6774293" cy="4328938"/>
            <a:chOff x="5057489" y="1055862"/>
            <a:chExt cx="6774293" cy="4328938"/>
          </a:xfrm>
        </p:grpSpPr>
        <p:sp>
          <p:nvSpPr>
            <p:cNvPr id="327" name="Google Shape;327;p12"/>
            <p:cNvSpPr txBox="1"/>
            <p:nvPr/>
          </p:nvSpPr>
          <p:spPr>
            <a:xfrm>
              <a:off x="7989454" y="2016528"/>
              <a:ext cx="384232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Use efficiency</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Minimize power / fuel </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Minimize indirect energy loss</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Efficient/ clean use of consumables</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Efficient/clean use of auxiliary materials</a:t>
              </a:r>
              <a:endParaRPr/>
            </a:p>
          </p:txBody>
        </p:sp>
        <p:grpSp>
          <p:nvGrpSpPr>
            <p:cNvPr id="328" name="Google Shape;328;p12"/>
            <p:cNvGrpSpPr/>
            <p:nvPr/>
          </p:nvGrpSpPr>
          <p:grpSpPr>
            <a:xfrm>
              <a:off x="5057489" y="1055862"/>
              <a:ext cx="627095" cy="3518370"/>
              <a:chOff x="4989662" y="1187864"/>
              <a:chExt cx="836127" cy="4691160"/>
            </a:xfrm>
          </p:grpSpPr>
          <p:cxnSp>
            <p:nvCxnSpPr>
              <p:cNvPr id="329" name="Google Shape;329;p12"/>
              <p:cNvCxnSpPr/>
              <p:nvPr/>
            </p:nvCxnSpPr>
            <p:spPr>
              <a:xfrm>
                <a:off x="5015880" y="1243678"/>
                <a:ext cx="0" cy="514462"/>
              </a:xfrm>
              <a:prstGeom prst="straightConnector1">
                <a:avLst/>
              </a:prstGeom>
              <a:noFill/>
              <a:ln w="12700" cap="flat" cmpd="sng">
                <a:solidFill>
                  <a:schemeClr val="accent1"/>
                </a:solidFill>
                <a:prstDash val="dash"/>
                <a:miter lim="800000"/>
                <a:headEnd type="none" w="sm" len="sm"/>
                <a:tailEnd type="none" w="sm" len="sm"/>
              </a:ln>
            </p:spPr>
          </p:cxnSp>
          <p:cxnSp>
            <p:nvCxnSpPr>
              <p:cNvPr id="330" name="Google Shape;330;p12"/>
              <p:cNvCxnSpPr/>
              <p:nvPr/>
            </p:nvCxnSpPr>
            <p:spPr>
              <a:xfrm>
                <a:off x="5735960" y="1243678"/>
                <a:ext cx="0" cy="478974"/>
              </a:xfrm>
              <a:prstGeom prst="straightConnector1">
                <a:avLst/>
              </a:prstGeom>
              <a:noFill/>
              <a:ln w="12700" cap="flat" cmpd="sng">
                <a:solidFill>
                  <a:schemeClr val="accent1"/>
                </a:solidFill>
                <a:prstDash val="dash"/>
                <a:miter lim="800000"/>
                <a:headEnd type="none" w="sm" len="sm"/>
                <a:tailEnd type="none" w="sm" len="sm"/>
              </a:ln>
            </p:spPr>
          </p:cxnSp>
          <p:sp>
            <p:nvSpPr>
              <p:cNvPr id="331" name="Google Shape;331;p12"/>
              <p:cNvSpPr txBox="1"/>
              <p:nvPr/>
            </p:nvSpPr>
            <p:spPr>
              <a:xfrm>
                <a:off x="4989662" y="1187864"/>
                <a:ext cx="8361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Helvetica Neue"/>
                    <a:ea typeface="Helvetica Neue"/>
                    <a:cs typeface="Helvetica Neue"/>
                    <a:sym typeface="Helvetica Neue"/>
                  </a:rPr>
                  <a:t>Usage</a:t>
                </a:r>
                <a:endParaRPr sz="1400" b="0" i="0" u="none" strike="noStrike" cap="none">
                  <a:solidFill>
                    <a:srgbClr val="000000"/>
                  </a:solidFill>
                  <a:latin typeface="Arial"/>
                  <a:ea typeface="Arial"/>
                  <a:cs typeface="Arial"/>
                  <a:sym typeface="Arial"/>
                </a:endParaRPr>
              </a:p>
            </p:txBody>
          </p:sp>
          <p:pic>
            <p:nvPicPr>
              <p:cNvPr id="332" name="Google Shape;332;p12"/>
              <p:cNvPicPr preferRelativeResize="0"/>
              <p:nvPr/>
            </p:nvPicPr>
            <p:blipFill rotWithShape="1">
              <a:blip r:embed="rId5">
                <a:alphaModFix/>
              </a:blip>
              <a:srcRect l="48705" r="44377"/>
              <a:stretch/>
            </p:blipFill>
            <p:spPr>
              <a:xfrm>
                <a:off x="5184531" y="1412776"/>
                <a:ext cx="504050" cy="4466248"/>
              </a:xfrm>
              <a:prstGeom prst="rect">
                <a:avLst/>
              </a:prstGeom>
              <a:noFill/>
              <a:ln>
                <a:noFill/>
              </a:ln>
            </p:spPr>
          </p:pic>
        </p:grpSp>
        <p:pic>
          <p:nvPicPr>
            <p:cNvPr id="333" name="Google Shape;333;p12"/>
            <p:cNvPicPr preferRelativeResize="0"/>
            <p:nvPr/>
          </p:nvPicPr>
          <p:blipFill rotWithShape="1">
            <a:blip r:embed="rId7">
              <a:alphaModFix/>
            </a:blip>
            <a:srcRect l="27302" t="1" r="46609" b="45559"/>
            <a:stretch/>
          </p:blipFill>
          <p:spPr>
            <a:xfrm>
              <a:off x="5156316" y="4495324"/>
              <a:ext cx="1320033" cy="889476"/>
            </a:xfrm>
            <a:prstGeom prst="rect">
              <a:avLst/>
            </a:prstGeom>
            <a:noFill/>
            <a:ln>
              <a:noFill/>
            </a:ln>
          </p:spPr>
        </p:pic>
      </p:grpSp>
      <p:grpSp>
        <p:nvGrpSpPr>
          <p:cNvPr id="334" name="Google Shape;334;p12"/>
          <p:cNvGrpSpPr/>
          <p:nvPr/>
        </p:nvGrpSpPr>
        <p:grpSpPr>
          <a:xfrm>
            <a:off x="5629003" y="2214440"/>
            <a:ext cx="6189320" cy="3764248"/>
            <a:chOff x="5629003" y="2214440"/>
            <a:chExt cx="6189320" cy="3764248"/>
          </a:xfrm>
        </p:grpSpPr>
        <p:sp>
          <p:nvSpPr>
            <p:cNvPr id="335" name="Google Shape;335;p12"/>
            <p:cNvSpPr/>
            <p:nvPr/>
          </p:nvSpPr>
          <p:spPr>
            <a:xfrm>
              <a:off x="5629003" y="2214440"/>
              <a:ext cx="810402" cy="1889504"/>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sp>
          <p:nvSpPr>
            <p:cNvPr id="336" name="Google Shape;336;p12"/>
            <p:cNvSpPr txBox="1"/>
            <p:nvPr/>
          </p:nvSpPr>
          <p:spPr>
            <a:xfrm>
              <a:off x="7975995" y="3947363"/>
              <a:ext cx="384232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Extended use</a:t>
              </a:r>
              <a:endParaRPr sz="1800" b="1" i="0" u="none" strike="noStrike" cap="none">
                <a:solidFill>
                  <a:srgbClr val="000095"/>
                </a:solidFill>
                <a:latin typeface="Roboto Medium"/>
                <a:ea typeface="Roboto Medium"/>
                <a:cs typeface="Roboto Medium"/>
                <a:sym typeface="Roboto Medium"/>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Reliability and durability</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Upgradability and compatibility</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Ease of maintenance and repair</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Aging gracefully</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Prevented premature obsolescence</a:t>
              </a:r>
              <a:endParaRPr sz="1800" b="0" i="0" u="none" strike="noStrike" cap="none">
                <a:solidFill>
                  <a:schemeClr val="dk1"/>
                </a:solidFill>
                <a:latin typeface="Roboto Light"/>
                <a:ea typeface="Roboto Light"/>
                <a:cs typeface="Roboto Light"/>
                <a:sym typeface="Roboto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3"/>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342" name="Google Shape;342;p13"/>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Framework circular design, introduction</a:t>
            </a:r>
            <a:endParaRPr/>
          </a:p>
          <a:p>
            <a:pPr marL="0" lvl="0" indent="0" algn="l" rtl="0">
              <a:lnSpc>
                <a:spcPct val="116250"/>
              </a:lnSpc>
              <a:spcBef>
                <a:spcPts val="0"/>
              </a:spcBef>
              <a:spcAft>
                <a:spcPts val="0"/>
              </a:spcAft>
              <a:buClr>
                <a:srgbClr val="000095"/>
              </a:buClr>
              <a:buSzPts val="3200"/>
              <a:buNone/>
            </a:pPr>
            <a:endParaRPr/>
          </a:p>
        </p:txBody>
      </p:sp>
      <p:sp>
        <p:nvSpPr>
          <p:cNvPr id="343" name="Google Shape;343;p13"/>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344" name="Google Shape;344;p13"/>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45" name="Google Shape;345;p13"/>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46" name="Google Shape;346;p13"/>
          <p:cNvPicPr preferRelativeResize="0"/>
          <p:nvPr/>
        </p:nvPicPr>
        <p:blipFill rotWithShape="1">
          <a:blip r:embed="rId5">
            <a:alphaModFix/>
          </a:blip>
          <a:srcRect r="51694"/>
          <a:stretch/>
        </p:blipFill>
        <p:spPr>
          <a:xfrm>
            <a:off x="2510590" y="1224546"/>
            <a:ext cx="2640065" cy="3349686"/>
          </a:xfrm>
          <a:prstGeom prst="rect">
            <a:avLst/>
          </a:prstGeom>
          <a:noFill/>
          <a:ln>
            <a:noFill/>
          </a:ln>
        </p:spPr>
      </p:pic>
      <p:grpSp>
        <p:nvGrpSpPr>
          <p:cNvPr id="347" name="Google Shape;347;p13"/>
          <p:cNvGrpSpPr/>
          <p:nvPr/>
        </p:nvGrpSpPr>
        <p:grpSpPr>
          <a:xfrm>
            <a:off x="1889348" y="3543734"/>
            <a:ext cx="1206851" cy="600388"/>
            <a:chOff x="1099196" y="4451471"/>
            <a:chExt cx="1609135" cy="800517"/>
          </a:xfrm>
        </p:grpSpPr>
        <p:cxnSp>
          <p:nvCxnSpPr>
            <p:cNvPr id="348" name="Google Shape;348;p13"/>
            <p:cNvCxnSpPr/>
            <p:nvPr/>
          </p:nvCxnSpPr>
          <p:spPr>
            <a:xfrm flipH="1">
              <a:off x="1215613" y="5251972"/>
              <a:ext cx="1492718" cy="16"/>
            </a:xfrm>
            <a:prstGeom prst="straightConnector1">
              <a:avLst/>
            </a:prstGeom>
            <a:noFill/>
            <a:ln w="12700" cap="flat" cmpd="sng">
              <a:solidFill>
                <a:srgbClr val="000096"/>
              </a:solidFill>
              <a:prstDash val="dash"/>
              <a:miter lim="800000"/>
              <a:headEnd type="none" w="sm" len="sm"/>
              <a:tailEnd type="none" w="sm" len="sm"/>
            </a:ln>
          </p:spPr>
        </p:cxnSp>
        <p:sp>
          <p:nvSpPr>
            <p:cNvPr id="349" name="Google Shape;349;p13"/>
            <p:cNvSpPr txBox="1"/>
            <p:nvPr/>
          </p:nvSpPr>
          <p:spPr>
            <a:xfrm>
              <a:off x="1099196" y="4578218"/>
              <a:ext cx="1228367"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Sourcing</a:t>
              </a:r>
              <a:endParaRPr sz="1400" b="0" i="0" u="none" strike="noStrike" cap="none">
                <a:solidFill>
                  <a:schemeClr val="dk1"/>
                </a:solidFill>
                <a:latin typeface="Roboto Light"/>
                <a:ea typeface="Roboto Light"/>
                <a:cs typeface="Roboto Light"/>
                <a:sym typeface="Roboto Light"/>
              </a:endParaRPr>
            </a:p>
          </p:txBody>
        </p:sp>
        <p:cxnSp>
          <p:nvCxnSpPr>
            <p:cNvPr id="350" name="Google Shape;350;p13"/>
            <p:cNvCxnSpPr/>
            <p:nvPr/>
          </p:nvCxnSpPr>
          <p:spPr>
            <a:xfrm flipH="1">
              <a:off x="1214012" y="4451471"/>
              <a:ext cx="1492718" cy="16"/>
            </a:xfrm>
            <a:prstGeom prst="straightConnector1">
              <a:avLst/>
            </a:prstGeom>
            <a:noFill/>
            <a:ln w="12700" cap="flat" cmpd="sng">
              <a:solidFill>
                <a:srgbClr val="000096"/>
              </a:solidFill>
              <a:prstDash val="dash"/>
              <a:miter lim="800000"/>
              <a:headEnd type="none" w="sm" len="sm"/>
              <a:tailEnd type="none" w="sm" len="sm"/>
            </a:ln>
          </p:spPr>
        </p:cxnSp>
      </p:grpSp>
      <p:grpSp>
        <p:nvGrpSpPr>
          <p:cNvPr id="351" name="Google Shape;351;p13"/>
          <p:cNvGrpSpPr/>
          <p:nvPr/>
        </p:nvGrpSpPr>
        <p:grpSpPr>
          <a:xfrm>
            <a:off x="1974256" y="2630392"/>
            <a:ext cx="1119539" cy="839322"/>
            <a:chOff x="1212408" y="3233707"/>
            <a:chExt cx="1492718" cy="1119105"/>
          </a:xfrm>
        </p:grpSpPr>
        <p:sp>
          <p:nvSpPr>
            <p:cNvPr id="352" name="Google Shape;352;p13"/>
            <p:cNvSpPr txBox="1"/>
            <p:nvPr/>
          </p:nvSpPr>
          <p:spPr>
            <a:xfrm>
              <a:off x="1215613" y="3398705"/>
              <a:ext cx="148951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Production</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Energy</a:t>
              </a:r>
              <a:endParaRPr sz="1400" b="0" i="0" u="none" strike="noStrike" cap="none">
                <a:solidFill>
                  <a:schemeClr val="dk1"/>
                </a:solidFill>
                <a:latin typeface="Roboto Light"/>
                <a:ea typeface="Roboto Light"/>
                <a:cs typeface="Roboto Light"/>
                <a:sym typeface="Roboto Light"/>
              </a:endParaRPr>
            </a:p>
            <a:p>
              <a:pPr marL="214313" marR="0" lvl="0" indent="-214313" algn="l" rtl="0">
                <a:lnSpc>
                  <a:spcPct val="100000"/>
                </a:lnSpc>
                <a:spcBef>
                  <a:spcPts val="0"/>
                </a:spcBef>
                <a:spcAft>
                  <a:spcPts val="0"/>
                </a:spcAft>
                <a:buClr>
                  <a:schemeClr val="dk1"/>
                </a:buClr>
                <a:buSzPts val="1350"/>
                <a:buFont typeface="Helvetica Neue"/>
                <a:buChar char="-"/>
              </a:pPr>
              <a:r>
                <a:rPr lang="nl-NL" sz="1350" b="0" i="0" u="none" strike="noStrike" cap="none">
                  <a:solidFill>
                    <a:schemeClr val="dk1"/>
                  </a:solidFill>
                  <a:latin typeface="Roboto Light"/>
                  <a:ea typeface="Roboto Light"/>
                  <a:cs typeface="Roboto Light"/>
                  <a:sym typeface="Roboto Light"/>
                </a:rPr>
                <a:t>Labour</a:t>
              </a:r>
              <a:endParaRPr sz="1400" b="0" i="0" u="none" strike="noStrike" cap="none">
                <a:solidFill>
                  <a:schemeClr val="dk1"/>
                </a:solidFill>
                <a:latin typeface="Roboto Light"/>
                <a:ea typeface="Roboto Light"/>
                <a:cs typeface="Roboto Light"/>
                <a:sym typeface="Roboto Light"/>
              </a:endParaRPr>
            </a:p>
          </p:txBody>
        </p:sp>
        <p:cxnSp>
          <p:nvCxnSpPr>
            <p:cNvPr id="353" name="Google Shape;353;p13"/>
            <p:cNvCxnSpPr/>
            <p:nvPr/>
          </p:nvCxnSpPr>
          <p:spPr>
            <a:xfrm flipH="1">
              <a:off x="1212408" y="3233707"/>
              <a:ext cx="1492718" cy="16"/>
            </a:xfrm>
            <a:prstGeom prst="straightConnector1">
              <a:avLst/>
            </a:prstGeom>
            <a:noFill/>
            <a:ln w="12700" cap="flat" cmpd="sng">
              <a:solidFill>
                <a:srgbClr val="000096"/>
              </a:solidFill>
              <a:prstDash val="dash"/>
              <a:miter lim="800000"/>
              <a:headEnd type="none" w="sm" len="sm"/>
              <a:tailEnd type="none" w="sm" len="sm"/>
            </a:ln>
          </p:spPr>
        </p:cxnSp>
      </p:grpSp>
      <p:cxnSp>
        <p:nvCxnSpPr>
          <p:cNvPr id="354" name="Google Shape;354;p13"/>
          <p:cNvCxnSpPr/>
          <p:nvPr/>
        </p:nvCxnSpPr>
        <p:spPr>
          <a:xfrm>
            <a:off x="5150656" y="3677000"/>
            <a:ext cx="1463040" cy="0"/>
          </a:xfrm>
          <a:prstGeom prst="straightConnector1">
            <a:avLst/>
          </a:prstGeom>
          <a:noFill/>
          <a:ln w="38100" cap="flat" cmpd="sng">
            <a:solidFill>
              <a:schemeClr val="lt1"/>
            </a:solidFill>
            <a:prstDash val="solid"/>
            <a:miter lim="800000"/>
            <a:headEnd type="triangle" w="med" len="med"/>
            <a:tailEnd type="none" w="sm" len="sm"/>
          </a:ln>
        </p:spPr>
      </p:cxnSp>
      <p:sp>
        <p:nvSpPr>
          <p:cNvPr id="355" name="Google Shape;355;p13"/>
          <p:cNvSpPr txBox="1"/>
          <p:nvPr/>
        </p:nvSpPr>
        <p:spPr>
          <a:xfrm>
            <a:off x="1033680" y="6533014"/>
            <a:ext cx="7149073" cy="3231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800" b="1" i="0" u="none" strike="noStrike" cap="none">
                <a:solidFill>
                  <a:schemeClr val="dk1"/>
                </a:solidFill>
                <a:latin typeface="Roboto Light"/>
                <a:ea typeface="Roboto Light"/>
                <a:cs typeface="Roboto Light"/>
                <a:sym typeface="Roboto Light"/>
              </a:rPr>
              <a:t>MASTER CIRCULAR BUSINESS WITH THE VALUE HILL</a:t>
            </a:r>
            <a:endParaRPr sz="8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200"/>
              <a:buFont typeface="Arial"/>
              <a:buNone/>
            </a:pPr>
            <a:r>
              <a:rPr lang="nl-NL" sz="700" b="0" i="1" u="none" strike="noStrike" cap="none">
                <a:solidFill>
                  <a:schemeClr val="dk1"/>
                </a:solidFill>
                <a:latin typeface="Roboto Light"/>
                <a:ea typeface="Roboto Light"/>
                <a:cs typeface="Roboto Light"/>
                <a:sym typeface="Roboto Light"/>
              </a:rPr>
              <a:t>Elisa Achterberg (Circle Economy &amp; Sustainable Finance Lab), Jeroen Hinfelaar (CIRCO), Nancy Brocken (TU Delft)</a:t>
            </a:r>
            <a:endParaRPr sz="800" b="0" i="0" u="none" strike="noStrike" cap="none">
              <a:solidFill>
                <a:schemeClr val="dk1"/>
              </a:solidFill>
              <a:latin typeface="Roboto Light"/>
              <a:ea typeface="Roboto Light"/>
              <a:cs typeface="Roboto Light"/>
              <a:sym typeface="Roboto Light"/>
            </a:endParaRPr>
          </a:p>
        </p:txBody>
      </p:sp>
      <p:pic>
        <p:nvPicPr>
          <p:cNvPr id="356" name="Google Shape;356;p13"/>
          <p:cNvPicPr preferRelativeResize="0"/>
          <p:nvPr/>
        </p:nvPicPr>
        <p:blipFill rotWithShape="1">
          <a:blip r:embed="rId6">
            <a:alphaModFix/>
          </a:blip>
          <a:srcRect b="43885"/>
          <a:stretch/>
        </p:blipFill>
        <p:spPr>
          <a:xfrm>
            <a:off x="797597" y="4502080"/>
            <a:ext cx="3054361" cy="916849"/>
          </a:xfrm>
          <a:prstGeom prst="rect">
            <a:avLst/>
          </a:prstGeom>
          <a:noFill/>
          <a:ln>
            <a:noFill/>
          </a:ln>
        </p:spPr>
      </p:pic>
      <p:pic>
        <p:nvPicPr>
          <p:cNvPr id="357" name="Google Shape;357;p13"/>
          <p:cNvPicPr preferRelativeResize="0"/>
          <p:nvPr/>
        </p:nvPicPr>
        <p:blipFill rotWithShape="1">
          <a:blip r:embed="rId7">
            <a:alphaModFix/>
          </a:blip>
          <a:srcRect r="73913" b="45407"/>
          <a:stretch/>
        </p:blipFill>
        <p:spPr>
          <a:xfrm>
            <a:off x="3830623" y="4502081"/>
            <a:ext cx="1320033" cy="891956"/>
          </a:xfrm>
          <a:prstGeom prst="rect">
            <a:avLst/>
          </a:prstGeom>
          <a:noFill/>
          <a:ln>
            <a:noFill/>
          </a:ln>
        </p:spPr>
      </p:pic>
      <p:sp>
        <p:nvSpPr>
          <p:cNvPr id="358" name="Google Shape;358;p13"/>
          <p:cNvSpPr txBox="1"/>
          <p:nvPr/>
        </p:nvSpPr>
        <p:spPr>
          <a:xfrm>
            <a:off x="2007437" y="2121173"/>
            <a:ext cx="11172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a:solidFill>
                  <a:schemeClr val="dk1"/>
                </a:solidFill>
                <a:latin typeface="Roboto Light"/>
                <a:ea typeface="Roboto Light"/>
                <a:cs typeface="Roboto Light"/>
                <a:sym typeface="Roboto Light"/>
              </a:rPr>
              <a:t>Distribution</a:t>
            </a:r>
            <a:endParaRPr sz="135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Roboto Light"/>
                <a:ea typeface="Roboto Light"/>
                <a:cs typeface="Roboto Light"/>
                <a:sym typeface="Roboto Light"/>
              </a:rPr>
              <a:t>- Logistics</a:t>
            </a:r>
            <a:endParaRPr sz="1350" b="0" i="0" u="none" strike="noStrike" cap="none">
              <a:solidFill>
                <a:schemeClr val="dk1"/>
              </a:solidFill>
              <a:latin typeface="Roboto Light"/>
              <a:ea typeface="Roboto Light"/>
              <a:cs typeface="Roboto Light"/>
              <a:sym typeface="Roboto Light"/>
            </a:endParaRPr>
          </a:p>
        </p:txBody>
      </p:sp>
      <p:cxnSp>
        <p:nvCxnSpPr>
          <p:cNvPr id="359" name="Google Shape;359;p13"/>
          <p:cNvCxnSpPr/>
          <p:nvPr/>
        </p:nvCxnSpPr>
        <p:spPr>
          <a:xfrm flipH="1">
            <a:off x="1997352" y="2154722"/>
            <a:ext cx="1119539" cy="12"/>
          </a:xfrm>
          <a:prstGeom prst="straightConnector1">
            <a:avLst/>
          </a:prstGeom>
          <a:noFill/>
          <a:ln w="12700" cap="flat" cmpd="sng">
            <a:solidFill>
              <a:srgbClr val="000096"/>
            </a:solidFill>
            <a:prstDash val="dash"/>
            <a:miter lim="800000"/>
            <a:headEnd type="none" w="sm" len="sm"/>
            <a:tailEnd type="none" w="sm" len="sm"/>
          </a:ln>
        </p:spPr>
      </p:cxnSp>
      <p:grpSp>
        <p:nvGrpSpPr>
          <p:cNvPr id="360" name="Google Shape;360;p13"/>
          <p:cNvGrpSpPr/>
          <p:nvPr/>
        </p:nvGrpSpPr>
        <p:grpSpPr>
          <a:xfrm>
            <a:off x="5057489" y="1055862"/>
            <a:ext cx="627095" cy="3518370"/>
            <a:chOff x="4989662" y="1187864"/>
            <a:chExt cx="836127" cy="4691160"/>
          </a:xfrm>
        </p:grpSpPr>
        <p:cxnSp>
          <p:nvCxnSpPr>
            <p:cNvPr id="361" name="Google Shape;361;p13"/>
            <p:cNvCxnSpPr/>
            <p:nvPr/>
          </p:nvCxnSpPr>
          <p:spPr>
            <a:xfrm>
              <a:off x="5015880" y="1243678"/>
              <a:ext cx="0" cy="514462"/>
            </a:xfrm>
            <a:prstGeom prst="straightConnector1">
              <a:avLst/>
            </a:prstGeom>
            <a:noFill/>
            <a:ln w="12700" cap="flat" cmpd="sng">
              <a:solidFill>
                <a:schemeClr val="accent1"/>
              </a:solidFill>
              <a:prstDash val="dash"/>
              <a:miter lim="800000"/>
              <a:headEnd type="none" w="sm" len="sm"/>
              <a:tailEnd type="none" w="sm" len="sm"/>
            </a:ln>
          </p:spPr>
        </p:cxnSp>
        <p:cxnSp>
          <p:nvCxnSpPr>
            <p:cNvPr id="362" name="Google Shape;362;p13"/>
            <p:cNvCxnSpPr/>
            <p:nvPr/>
          </p:nvCxnSpPr>
          <p:spPr>
            <a:xfrm>
              <a:off x="5735960" y="1243678"/>
              <a:ext cx="0" cy="478974"/>
            </a:xfrm>
            <a:prstGeom prst="straightConnector1">
              <a:avLst/>
            </a:prstGeom>
            <a:noFill/>
            <a:ln w="12700" cap="flat" cmpd="sng">
              <a:solidFill>
                <a:schemeClr val="accent1"/>
              </a:solidFill>
              <a:prstDash val="dash"/>
              <a:miter lim="800000"/>
              <a:headEnd type="none" w="sm" len="sm"/>
              <a:tailEnd type="none" w="sm" len="sm"/>
            </a:ln>
          </p:spPr>
        </p:cxnSp>
        <p:sp>
          <p:nvSpPr>
            <p:cNvPr id="363" name="Google Shape;363;p13"/>
            <p:cNvSpPr txBox="1"/>
            <p:nvPr/>
          </p:nvSpPr>
          <p:spPr>
            <a:xfrm>
              <a:off x="4989662" y="1187864"/>
              <a:ext cx="8361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Helvetica Neue"/>
                  <a:ea typeface="Helvetica Neue"/>
                  <a:cs typeface="Helvetica Neue"/>
                  <a:sym typeface="Helvetica Neue"/>
                </a:rPr>
                <a:t>Usage</a:t>
              </a:r>
              <a:endParaRPr sz="1400" b="0" i="0" u="none" strike="noStrike" cap="none">
                <a:solidFill>
                  <a:srgbClr val="000000"/>
                </a:solidFill>
                <a:latin typeface="Arial"/>
                <a:ea typeface="Arial"/>
                <a:cs typeface="Arial"/>
                <a:sym typeface="Arial"/>
              </a:endParaRPr>
            </a:p>
          </p:txBody>
        </p:sp>
        <p:pic>
          <p:nvPicPr>
            <p:cNvPr id="364" name="Google Shape;364;p13"/>
            <p:cNvPicPr preferRelativeResize="0"/>
            <p:nvPr/>
          </p:nvPicPr>
          <p:blipFill rotWithShape="1">
            <a:blip r:embed="rId5">
              <a:alphaModFix/>
            </a:blip>
            <a:srcRect l="48705" r="44377"/>
            <a:stretch/>
          </p:blipFill>
          <p:spPr>
            <a:xfrm>
              <a:off x="5184531" y="1412776"/>
              <a:ext cx="504050" cy="4466248"/>
            </a:xfrm>
            <a:prstGeom prst="rect">
              <a:avLst/>
            </a:prstGeom>
            <a:noFill/>
            <a:ln>
              <a:noFill/>
            </a:ln>
          </p:spPr>
        </p:pic>
      </p:grpSp>
      <p:pic>
        <p:nvPicPr>
          <p:cNvPr id="365" name="Google Shape;365;p13"/>
          <p:cNvPicPr preferRelativeResize="0"/>
          <p:nvPr/>
        </p:nvPicPr>
        <p:blipFill rotWithShape="1">
          <a:blip r:embed="rId7">
            <a:alphaModFix/>
          </a:blip>
          <a:srcRect l="27302" t="1" r="46609" b="45559"/>
          <a:stretch/>
        </p:blipFill>
        <p:spPr>
          <a:xfrm>
            <a:off x="5156316" y="4495324"/>
            <a:ext cx="1320033" cy="889476"/>
          </a:xfrm>
          <a:prstGeom prst="rect">
            <a:avLst/>
          </a:prstGeom>
          <a:noFill/>
          <a:ln>
            <a:noFill/>
          </a:ln>
        </p:spPr>
      </p:pic>
      <p:sp>
        <p:nvSpPr>
          <p:cNvPr id="366" name="Google Shape;366;p13"/>
          <p:cNvSpPr/>
          <p:nvPr/>
        </p:nvSpPr>
        <p:spPr>
          <a:xfrm>
            <a:off x="5629003" y="2214440"/>
            <a:ext cx="810402" cy="1889504"/>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Light"/>
              <a:ea typeface="Roboto Light"/>
              <a:cs typeface="Roboto Light"/>
              <a:sym typeface="Roboto Light"/>
            </a:endParaRPr>
          </a:p>
        </p:txBody>
      </p:sp>
      <p:pic>
        <p:nvPicPr>
          <p:cNvPr id="367" name="Google Shape;367;p13"/>
          <p:cNvPicPr preferRelativeResize="0"/>
          <p:nvPr/>
        </p:nvPicPr>
        <p:blipFill rotWithShape="1">
          <a:blip r:embed="rId5">
            <a:alphaModFix/>
          </a:blip>
          <a:srcRect l="55514"/>
          <a:stretch/>
        </p:blipFill>
        <p:spPr>
          <a:xfrm>
            <a:off x="6501613" y="1222847"/>
            <a:ext cx="2431207" cy="3349686"/>
          </a:xfrm>
          <a:prstGeom prst="rect">
            <a:avLst/>
          </a:prstGeom>
          <a:noFill/>
          <a:ln>
            <a:noFill/>
          </a:ln>
        </p:spPr>
      </p:pic>
      <p:pic>
        <p:nvPicPr>
          <p:cNvPr id="368" name="Google Shape;368;p13"/>
          <p:cNvPicPr preferRelativeResize="0"/>
          <p:nvPr/>
        </p:nvPicPr>
        <p:blipFill rotWithShape="1">
          <a:blip r:embed="rId7">
            <a:alphaModFix/>
          </a:blip>
          <a:srcRect l="54387" t="1" r="18340" b="46125"/>
          <a:stretch/>
        </p:blipFill>
        <p:spPr>
          <a:xfrm>
            <a:off x="6476350" y="4502371"/>
            <a:ext cx="1379992" cy="880222"/>
          </a:xfrm>
          <a:prstGeom prst="rect">
            <a:avLst/>
          </a:prstGeom>
          <a:noFill/>
          <a:ln>
            <a:noFill/>
          </a:ln>
        </p:spPr>
      </p:pic>
      <p:sp>
        <p:nvSpPr>
          <p:cNvPr id="369" name="Google Shape;369;p13"/>
          <p:cNvSpPr txBox="1"/>
          <p:nvPr/>
        </p:nvSpPr>
        <p:spPr>
          <a:xfrm>
            <a:off x="8377377" y="2265908"/>
            <a:ext cx="384232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Recovery for reuse</a:t>
            </a:r>
            <a:endParaRPr sz="1800" b="1" i="0" u="none" strike="noStrike" cap="none">
              <a:solidFill>
                <a:srgbClr val="000095"/>
              </a:solidFill>
              <a:latin typeface="Roboto Medium"/>
              <a:ea typeface="Roboto Medium"/>
              <a:cs typeface="Roboto Medium"/>
              <a:sym typeface="Roboto Medium"/>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Reuse direct of repurpose)</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Refurbishment</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Remanufacturing</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Part harvesting</a:t>
            </a:r>
            <a:endParaRPr sz="1800" b="0" i="0" u="none" strike="noStrike" cap="none">
              <a:solidFill>
                <a:schemeClr val="dk1"/>
              </a:solidFill>
              <a:latin typeface="Roboto Light"/>
              <a:ea typeface="Roboto Light"/>
              <a:cs typeface="Roboto Light"/>
              <a:sym typeface="Roboto Light"/>
            </a:endParaRPr>
          </a:p>
        </p:txBody>
      </p:sp>
      <p:sp>
        <p:nvSpPr>
          <p:cNvPr id="370" name="Google Shape;370;p13"/>
          <p:cNvSpPr txBox="1"/>
          <p:nvPr/>
        </p:nvSpPr>
        <p:spPr>
          <a:xfrm>
            <a:off x="8349670" y="3891511"/>
            <a:ext cx="384232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End of life</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Mechanical recycling</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Chemical recycling</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Composting </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Incineration (?)</a:t>
            </a:r>
            <a:endParaRPr sz="1800" b="0" i="0" u="none" strike="noStrike" cap="none">
              <a:solidFill>
                <a:schemeClr val="dk1"/>
              </a:solidFill>
              <a:latin typeface="Roboto Light"/>
              <a:ea typeface="Roboto Light"/>
              <a:cs typeface="Roboto Light"/>
              <a:sym typeface="Roboto Light"/>
            </a:endParaRPr>
          </a:p>
        </p:txBody>
      </p:sp>
      <p:pic>
        <p:nvPicPr>
          <p:cNvPr id="371" name="Google Shape;371;p13"/>
          <p:cNvPicPr preferRelativeResize="0"/>
          <p:nvPr/>
        </p:nvPicPr>
        <p:blipFill rotWithShape="1">
          <a:blip r:embed="rId8">
            <a:alphaModFix/>
          </a:blip>
          <a:srcRect l="10887" t="63153" r="75333" b="26488"/>
          <a:stretch/>
        </p:blipFill>
        <p:spPr>
          <a:xfrm>
            <a:off x="812046" y="5414818"/>
            <a:ext cx="1680072" cy="7103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4"/>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377" name="Google Shape;377;p14"/>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Business model dimension</a:t>
            </a:r>
            <a:endParaRPr/>
          </a:p>
        </p:txBody>
      </p:sp>
      <p:sp>
        <p:nvSpPr>
          <p:cNvPr id="378" name="Google Shape;378;p14"/>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379" name="Google Shape;379;p14"/>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80" name="Google Shape;380;p14"/>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cxnSp>
        <p:nvCxnSpPr>
          <p:cNvPr id="381" name="Google Shape;381;p14"/>
          <p:cNvCxnSpPr/>
          <p:nvPr/>
        </p:nvCxnSpPr>
        <p:spPr>
          <a:xfrm>
            <a:off x="5150656" y="3215186"/>
            <a:ext cx="1463040" cy="0"/>
          </a:xfrm>
          <a:prstGeom prst="straightConnector1">
            <a:avLst/>
          </a:prstGeom>
          <a:noFill/>
          <a:ln w="38100" cap="flat" cmpd="sng">
            <a:solidFill>
              <a:schemeClr val="lt1"/>
            </a:solidFill>
            <a:prstDash val="solid"/>
            <a:miter lim="800000"/>
            <a:headEnd type="triangle" w="med" len="med"/>
            <a:tailEnd type="none" w="sm" len="sm"/>
          </a:ln>
        </p:spPr>
      </p:cxnSp>
      <p:pic>
        <p:nvPicPr>
          <p:cNvPr id="382" name="Google Shape;382;p14"/>
          <p:cNvPicPr preferRelativeResize="0"/>
          <p:nvPr/>
        </p:nvPicPr>
        <p:blipFill rotWithShape="1">
          <a:blip r:embed="rId5">
            <a:alphaModFix/>
          </a:blip>
          <a:srcRect b="43885"/>
          <a:stretch/>
        </p:blipFill>
        <p:spPr>
          <a:xfrm>
            <a:off x="797597" y="2017502"/>
            <a:ext cx="3054361" cy="916849"/>
          </a:xfrm>
          <a:prstGeom prst="rect">
            <a:avLst/>
          </a:prstGeom>
          <a:noFill/>
          <a:ln>
            <a:noFill/>
          </a:ln>
        </p:spPr>
      </p:pic>
      <p:pic>
        <p:nvPicPr>
          <p:cNvPr id="383" name="Google Shape;383;p14"/>
          <p:cNvPicPr preferRelativeResize="0"/>
          <p:nvPr/>
        </p:nvPicPr>
        <p:blipFill rotWithShape="1">
          <a:blip r:embed="rId6">
            <a:alphaModFix/>
          </a:blip>
          <a:srcRect r="73913" b="45407"/>
          <a:stretch/>
        </p:blipFill>
        <p:spPr>
          <a:xfrm>
            <a:off x="3830623" y="2017503"/>
            <a:ext cx="1320033" cy="891956"/>
          </a:xfrm>
          <a:prstGeom prst="rect">
            <a:avLst/>
          </a:prstGeom>
          <a:noFill/>
          <a:ln>
            <a:noFill/>
          </a:ln>
        </p:spPr>
      </p:pic>
      <p:pic>
        <p:nvPicPr>
          <p:cNvPr id="384" name="Google Shape;384;p14"/>
          <p:cNvPicPr preferRelativeResize="0"/>
          <p:nvPr/>
        </p:nvPicPr>
        <p:blipFill rotWithShape="1">
          <a:blip r:embed="rId6">
            <a:alphaModFix/>
          </a:blip>
          <a:srcRect l="27302" t="1" r="46609" b="45559"/>
          <a:stretch/>
        </p:blipFill>
        <p:spPr>
          <a:xfrm>
            <a:off x="5156316" y="2010746"/>
            <a:ext cx="1320033" cy="889476"/>
          </a:xfrm>
          <a:prstGeom prst="rect">
            <a:avLst/>
          </a:prstGeom>
          <a:noFill/>
          <a:ln>
            <a:noFill/>
          </a:ln>
        </p:spPr>
      </p:pic>
      <p:pic>
        <p:nvPicPr>
          <p:cNvPr id="385" name="Google Shape;385;p14"/>
          <p:cNvPicPr preferRelativeResize="0"/>
          <p:nvPr/>
        </p:nvPicPr>
        <p:blipFill rotWithShape="1">
          <a:blip r:embed="rId6">
            <a:alphaModFix/>
          </a:blip>
          <a:srcRect l="54387" t="1" r="18340" b="46125"/>
          <a:stretch/>
        </p:blipFill>
        <p:spPr>
          <a:xfrm>
            <a:off x="6476350" y="2017793"/>
            <a:ext cx="1379992" cy="880222"/>
          </a:xfrm>
          <a:prstGeom prst="rect">
            <a:avLst/>
          </a:prstGeom>
          <a:noFill/>
          <a:ln>
            <a:noFill/>
          </a:ln>
        </p:spPr>
      </p:pic>
      <p:sp>
        <p:nvSpPr>
          <p:cNvPr id="386" name="Google Shape;386;p14"/>
          <p:cNvSpPr txBox="1"/>
          <p:nvPr/>
        </p:nvSpPr>
        <p:spPr>
          <a:xfrm>
            <a:off x="2620661" y="2978833"/>
            <a:ext cx="7982683"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Business model dimension</a:t>
            </a:r>
            <a:endParaRPr sz="1800" b="0" i="0" u="none" strike="noStrike" cap="none">
              <a:solidFill>
                <a:srgbClr val="000095"/>
              </a:solidFill>
              <a:latin typeface="Roboto Medium"/>
              <a:ea typeface="Roboto Medium"/>
              <a:cs typeface="Roboto Medium"/>
              <a:sym typeface="Roboto Medium"/>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What is the business incentive to apply life cycle design?</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Various motivations;</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Creating additional income /margin</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Saving costs</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Capturing value</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Keeping access to resources</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Complying with regulation</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Matching customer demand (tendering)</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Responding to public pressure (e.g. packaging)</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Should compensate for additional investment / effort / risk</a:t>
            </a:r>
            <a:endParaRPr/>
          </a:p>
        </p:txBody>
      </p:sp>
      <p:pic>
        <p:nvPicPr>
          <p:cNvPr id="387" name="Google Shape;387;p14"/>
          <p:cNvPicPr preferRelativeResize="0"/>
          <p:nvPr/>
        </p:nvPicPr>
        <p:blipFill rotWithShape="1">
          <a:blip r:embed="rId7">
            <a:alphaModFix/>
          </a:blip>
          <a:srcRect l="10887" t="63153" r="75333" b="26488"/>
          <a:stretch/>
        </p:blipFill>
        <p:spPr>
          <a:xfrm>
            <a:off x="812046" y="2930240"/>
            <a:ext cx="1680072" cy="710373"/>
          </a:xfrm>
          <a:prstGeom prst="rect">
            <a:avLst/>
          </a:prstGeom>
          <a:noFill/>
          <a:ln>
            <a:noFill/>
          </a:ln>
        </p:spPr>
      </p:pic>
      <p:pic>
        <p:nvPicPr>
          <p:cNvPr id="388" name="Google Shape;388;p14"/>
          <p:cNvPicPr preferRelativeResize="0"/>
          <p:nvPr/>
        </p:nvPicPr>
        <p:blipFill rotWithShape="1">
          <a:blip r:embed="rId7">
            <a:alphaModFix/>
          </a:blip>
          <a:srcRect l="10887" t="73103" r="75333" b="16538"/>
          <a:stretch/>
        </p:blipFill>
        <p:spPr>
          <a:xfrm>
            <a:off x="771992" y="3934243"/>
            <a:ext cx="1680072" cy="710373"/>
          </a:xfrm>
          <a:prstGeom prst="rect">
            <a:avLst/>
          </a:prstGeom>
          <a:noFill/>
          <a:ln>
            <a:noFill/>
          </a:ln>
        </p:spPr>
      </p:pic>
      <p:pic>
        <p:nvPicPr>
          <p:cNvPr id="389" name="Google Shape;389;p14"/>
          <p:cNvPicPr preferRelativeResize="0"/>
          <p:nvPr/>
        </p:nvPicPr>
        <p:blipFill rotWithShape="1">
          <a:blip r:embed="rId7">
            <a:alphaModFix/>
          </a:blip>
          <a:srcRect l="10887" t="83483" r="75333" b="4265"/>
          <a:stretch/>
        </p:blipFill>
        <p:spPr>
          <a:xfrm>
            <a:off x="812046" y="4938246"/>
            <a:ext cx="1680072" cy="8401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5"/>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395" name="Google Shape;395;p15"/>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Value system dimension</a:t>
            </a:r>
            <a:endParaRPr/>
          </a:p>
        </p:txBody>
      </p:sp>
      <p:sp>
        <p:nvSpPr>
          <p:cNvPr id="396" name="Google Shape;396;p15"/>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397" name="Google Shape;397;p15"/>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98" name="Google Shape;398;p15"/>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cxnSp>
        <p:nvCxnSpPr>
          <p:cNvPr id="399" name="Google Shape;399;p15"/>
          <p:cNvCxnSpPr/>
          <p:nvPr/>
        </p:nvCxnSpPr>
        <p:spPr>
          <a:xfrm>
            <a:off x="5150656" y="3215186"/>
            <a:ext cx="1463040" cy="0"/>
          </a:xfrm>
          <a:prstGeom prst="straightConnector1">
            <a:avLst/>
          </a:prstGeom>
          <a:noFill/>
          <a:ln w="38100" cap="flat" cmpd="sng">
            <a:solidFill>
              <a:schemeClr val="lt1"/>
            </a:solidFill>
            <a:prstDash val="solid"/>
            <a:miter lim="800000"/>
            <a:headEnd type="triangle" w="med" len="med"/>
            <a:tailEnd type="none" w="sm" len="sm"/>
          </a:ln>
        </p:spPr>
      </p:cxnSp>
      <p:pic>
        <p:nvPicPr>
          <p:cNvPr id="400" name="Google Shape;400;p15"/>
          <p:cNvPicPr preferRelativeResize="0"/>
          <p:nvPr/>
        </p:nvPicPr>
        <p:blipFill rotWithShape="1">
          <a:blip r:embed="rId5">
            <a:alphaModFix/>
          </a:blip>
          <a:srcRect b="43885"/>
          <a:stretch/>
        </p:blipFill>
        <p:spPr>
          <a:xfrm>
            <a:off x="797597" y="2017502"/>
            <a:ext cx="3054361" cy="916849"/>
          </a:xfrm>
          <a:prstGeom prst="rect">
            <a:avLst/>
          </a:prstGeom>
          <a:noFill/>
          <a:ln>
            <a:noFill/>
          </a:ln>
        </p:spPr>
      </p:pic>
      <p:pic>
        <p:nvPicPr>
          <p:cNvPr id="401" name="Google Shape;401;p15"/>
          <p:cNvPicPr preferRelativeResize="0"/>
          <p:nvPr/>
        </p:nvPicPr>
        <p:blipFill rotWithShape="1">
          <a:blip r:embed="rId6">
            <a:alphaModFix/>
          </a:blip>
          <a:srcRect r="73913" b="45407"/>
          <a:stretch/>
        </p:blipFill>
        <p:spPr>
          <a:xfrm>
            <a:off x="3830623" y="2017503"/>
            <a:ext cx="1320033" cy="891956"/>
          </a:xfrm>
          <a:prstGeom prst="rect">
            <a:avLst/>
          </a:prstGeom>
          <a:noFill/>
          <a:ln>
            <a:noFill/>
          </a:ln>
        </p:spPr>
      </p:pic>
      <p:pic>
        <p:nvPicPr>
          <p:cNvPr id="402" name="Google Shape;402;p15"/>
          <p:cNvPicPr preferRelativeResize="0"/>
          <p:nvPr/>
        </p:nvPicPr>
        <p:blipFill rotWithShape="1">
          <a:blip r:embed="rId6">
            <a:alphaModFix/>
          </a:blip>
          <a:srcRect l="27302" t="1" r="46609" b="45559"/>
          <a:stretch/>
        </p:blipFill>
        <p:spPr>
          <a:xfrm>
            <a:off x="5156316" y="2010746"/>
            <a:ext cx="1320033" cy="889476"/>
          </a:xfrm>
          <a:prstGeom prst="rect">
            <a:avLst/>
          </a:prstGeom>
          <a:noFill/>
          <a:ln>
            <a:noFill/>
          </a:ln>
        </p:spPr>
      </p:pic>
      <p:pic>
        <p:nvPicPr>
          <p:cNvPr id="403" name="Google Shape;403;p15"/>
          <p:cNvPicPr preferRelativeResize="0"/>
          <p:nvPr/>
        </p:nvPicPr>
        <p:blipFill rotWithShape="1">
          <a:blip r:embed="rId6">
            <a:alphaModFix/>
          </a:blip>
          <a:srcRect l="54387" t="1" r="18340" b="46125"/>
          <a:stretch/>
        </p:blipFill>
        <p:spPr>
          <a:xfrm>
            <a:off x="6476350" y="2017793"/>
            <a:ext cx="1379992" cy="880222"/>
          </a:xfrm>
          <a:prstGeom prst="rect">
            <a:avLst/>
          </a:prstGeom>
          <a:noFill/>
          <a:ln>
            <a:noFill/>
          </a:ln>
        </p:spPr>
      </p:pic>
      <p:sp>
        <p:nvSpPr>
          <p:cNvPr id="404" name="Google Shape;404;p15"/>
          <p:cNvSpPr txBox="1"/>
          <p:nvPr/>
        </p:nvSpPr>
        <p:spPr>
          <a:xfrm>
            <a:off x="2620661" y="2978833"/>
            <a:ext cx="7982683"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Value system dimension</a:t>
            </a:r>
            <a:endParaRPr sz="1800" b="0" i="0" u="none" strike="noStrike" cap="none">
              <a:solidFill>
                <a:srgbClr val="000095"/>
              </a:solidFill>
              <a:latin typeface="Roboto Medium"/>
              <a:ea typeface="Roboto Medium"/>
              <a:cs typeface="Roboto Medium"/>
              <a:sym typeface="Roboto Medium"/>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What elements need to be arranged at a collective level? </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Broad range of options;</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Systems to close the loop</a:t>
            </a:r>
            <a:endParaRPr/>
          </a:p>
          <a:p>
            <a:pPr marL="1200150" marR="0" lvl="2"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System management</a:t>
            </a:r>
            <a:endParaRPr/>
          </a:p>
          <a:p>
            <a:pPr marL="1200150" marR="0" lvl="2"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Reversed logistics</a:t>
            </a:r>
            <a:endParaRPr/>
          </a:p>
          <a:p>
            <a:pPr marL="1200150" marR="0" lvl="2"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Sorting and separating</a:t>
            </a:r>
            <a:endParaRPr/>
          </a:p>
          <a:p>
            <a:pPr marL="1200150" marR="0" lvl="2"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Upcycling</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Standards and quality controls</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Capacity building</a:t>
            </a:r>
            <a:endParaRPr/>
          </a:p>
          <a:p>
            <a:pPr marL="742950" marR="0" lvl="1"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Digitization</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Collaboration / coordination needed beyond individual player</a:t>
            </a:r>
            <a:endParaRPr/>
          </a:p>
        </p:txBody>
      </p:sp>
      <p:pic>
        <p:nvPicPr>
          <p:cNvPr id="405" name="Google Shape;405;p15"/>
          <p:cNvPicPr preferRelativeResize="0"/>
          <p:nvPr/>
        </p:nvPicPr>
        <p:blipFill rotWithShape="1">
          <a:blip r:embed="rId7">
            <a:alphaModFix/>
          </a:blip>
          <a:srcRect l="10887" t="63153" r="75333" b="26488"/>
          <a:stretch/>
        </p:blipFill>
        <p:spPr>
          <a:xfrm>
            <a:off x="812046" y="2930240"/>
            <a:ext cx="1680072" cy="710373"/>
          </a:xfrm>
          <a:prstGeom prst="rect">
            <a:avLst/>
          </a:prstGeom>
          <a:noFill/>
          <a:ln>
            <a:noFill/>
          </a:ln>
        </p:spPr>
      </p:pic>
      <p:pic>
        <p:nvPicPr>
          <p:cNvPr id="406" name="Google Shape;406;p15"/>
          <p:cNvPicPr preferRelativeResize="0"/>
          <p:nvPr/>
        </p:nvPicPr>
        <p:blipFill rotWithShape="1">
          <a:blip r:embed="rId7">
            <a:alphaModFix/>
          </a:blip>
          <a:srcRect l="10887" t="73103" r="75333" b="16538"/>
          <a:stretch/>
        </p:blipFill>
        <p:spPr>
          <a:xfrm>
            <a:off x="771992" y="3934243"/>
            <a:ext cx="1680072" cy="710373"/>
          </a:xfrm>
          <a:prstGeom prst="rect">
            <a:avLst/>
          </a:prstGeom>
          <a:noFill/>
          <a:ln>
            <a:noFill/>
          </a:ln>
        </p:spPr>
      </p:pic>
      <p:pic>
        <p:nvPicPr>
          <p:cNvPr id="407" name="Google Shape;407;p15"/>
          <p:cNvPicPr preferRelativeResize="0"/>
          <p:nvPr/>
        </p:nvPicPr>
        <p:blipFill rotWithShape="1">
          <a:blip r:embed="rId7">
            <a:alphaModFix/>
          </a:blip>
          <a:srcRect l="10887" t="83483" r="75333" b="4265"/>
          <a:stretch/>
        </p:blipFill>
        <p:spPr>
          <a:xfrm>
            <a:off x="812046" y="4938246"/>
            <a:ext cx="1680072" cy="8401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body" idx="1"/>
          </p:nvPr>
        </p:nvSpPr>
        <p:spPr>
          <a:xfrm>
            <a:off x="2632847" y="4792295"/>
            <a:ext cx="2451100" cy="246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600"/>
              <a:buNone/>
            </a:pPr>
            <a:r>
              <a:rPr lang="nl-NL"/>
              <a:t>Ronja Scholz, Iris Grobben, Pieter  van Os</a:t>
            </a:r>
            <a:endParaRPr/>
          </a:p>
        </p:txBody>
      </p:sp>
      <p:pic>
        <p:nvPicPr>
          <p:cNvPr id="133" name="Google Shape;133;p2"/>
          <p:cNvPicPr preferRelativeResize="0"/>
          <p:nvPr/>
        </p:nvPicPr>
        <p:blipFill>
          <a:blip r:embed="rId3">
            <a:alphaModFix/>
          </a:blip>
          <a:stretch>
            <a:fillRect/>
          </a:stretch>
        </p:blipFill>
        <p:spPr>
          <a:xfrm>
            <a:off x="6493000" y="2971875"/>
            <a:ext cx="3574927" cy="624925"/>
          </a:xfrm>
          <a:prstGeom prst="rect">
            <a:avLst/>
          </a:prstGeom>
          <a:noFill/>
          <a:ln>
            <a:noFill/>
          </a:ln>
        </p:spPr>
      </p:pic>
      <p:pic>
        <p:nvPicPr>
          <p:cNvPr id="134" name="Google Shape;134;p2"/>
          <p:cNvPicPr preferRelativeResize="0"/>
          <p:nvPr/>
        </p:nvPicPr>
        <p:blipFill>
          <a:blip r:embed="rId4">
            <a:alphaModFix/>
          </a:blip>
          <a:stretch>
            <a:fillRect/>
          </a:stretch>
        </p:blipFill>
        <p:spPr>
          <a:xfrm>
            <a:off x="6493000" y="3900250"/>
            <a:ext cx="3611402" cy="527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6"/>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413" name="Google Shape;413;p16"/>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Elaboration on dimensions</a:t>
            </a:r>
            <a:endParaRPr/>
          </a:p>
        </p:txBody>
      </p:sp>
      <p:sp>
        <p:nvSpPr>
          <p:cNvPr id="414" name="Google Shape;414;p16"/>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415" name="Google Shape;415;p16"/>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16" name="Google Shape;416;p16"/>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cxnSp>
        <p:nvCxnSpPr>
          <p:cNvPr id="417" name="Google Shape;417;p16"/>
          <p:cNvCxnSpPr/>
          <p:nvPr/>
        </p:nvCxnSpPr>
        <p:spPr>
          <a:xfrm>
            <a:off x="5150656" y="3215186"/>
            <a:ext cx="1463040" cy="0"/>
          </a:xfrm>
          <a:prstGeom prst="straightConnector1">
            <a:avLst/>
          </a:prstGeom>
          <a:noFill/>
          <a:ln w="38100" cap="flat" cmpd="sng">
            <a:solidFill>
              <a:schemeClr val="lt1"/>
            </a:solidFill>
            <a:prstDash val="solid"/>
            <a:miter lim="800000"/>
            <a:headEnd type="triangle" w="med" len="med"/>
            <a:tailEnd type="none" w="sm" len="sm"/>
          </a:ln>
        </p:spPr>
      </p:cxnSp>
      <p:pic>
        <p:nvPicPr>
          <p:cNvPr id="418" name="Google Shape;418;p16"/>
          <p:cNvPicPr preferRelativeResize="0"/>
          <p:nvPr/>
        </p:nvPicPr>
        <p:blipFill rotWithShape="1">
          <a:blip r:embed="rId5">
            <a:alphaModFix/>
          </a:blip>
          <a:srcRect b="43885"/>
          <a:stretch/>
        </p:blipFill>
        <p:spPr>
          <a:xfrm>
            <a:off x="797597" y="2017502"/>
            <a:ext cx="3054361" cy="916849"/>
          </a:xfrm>
          <a:prstGeom prst="rect">
            <a:avLst/>
          </a:prstGeom>
          <a:noFill/>
          <a:ln>
            <a:noFill/>
          </a:ln>
        </p:spPr>
      </p:pic>
      <p:pic>
        <p:nvPicPr>
          <p:cNvPr id="419" name="Google Shape;419;p16"/>
          <p:cNvPicPr preferRelativeResize="0"/>
          <p:nvPr/>
        </p:nvPicPr>
        <p:blipFill rotWithShape="1">
          <a:blip r:embed="rId6">
            <a:alphaModFix/>
          </a:blip>
          <a:srcRect r="73913" b="45407"/>
          <a:stretch/>
        </p:blipFill>
        <p:spPr>
          <a:xfrm>
            <a:off x="3830623" y="2017503"/>
            <a:ext cx="1320033" cy="891956"/>
          </a:xfrm>
          <a:prstGeom prst="rect">
            <a:avLst/>
          </a:prstGeom>
          <a:noFill/>
          <a:ln>
            <a:noFill/>
          </a:ln>
        </p:spPr>
      </p:pic>
      <p:pic>
        <p:nvPicPr>
          <p:cNvPr id="420" name="Google Shape;420;p16"/>
          <p:cNvPicPr preferRelativeResize="0"/>
          <p:nvPr/>
        </p:nvPicPr>
        <p:blipFill rotWithShape="1">
          <a:blip r:embed="rId6">
            <a:alphaModFix/>
          </a:blip>
          <a:srcRect l="27302" t="1" r="46609" b="45559"/>
          <a:stretch/>
        </p:blipFill>
        <p:spPr>
          <a:xfrm>
            <a:off x="5156316" y="2010746"/>
            <a:ext cx="1320033" cy="889476"/>
          </a:xfrm>
          <a:prstGeom prst="rect">
            <a:avLst/>
          </a:prstGeom>
          <a:noFill/>
          <a:ln>
            <a:noFill/>
          </a:ln>
        </p:spPr>
      </p:pic>
      <p:pic>
        <p:nvPicPr>
          <p:cNvPr id="421" name="Google Shape;421;p16"/>
          <p:cNvPicPr preferRelativeResize="0"/>
          <p:nvPr/>
        </p:nvPicPr>
        <p:blipFill rotWithShape="1">
          <a:blip r:embed="rId6">
            <a:alphaModFix/>
          </a:blip>
          <a:srcRect l="54387" t="1" r="18340" b="46125"/>
          <a:stretch/>
        </p:blipFill>
        <p:spPr>
          <a:xfrm>
            <a:off x="6476350" y="2017793"/>
            <a:ext cx="1379992" cy="880222"/>
          </a:xfrm>
          <a:prstGeom prst="rect">
            <a:avLst/>
          </a:prstGeom>
          <a:noFill/>
          <a:ln>
            <a:noFill/>
          </a:ln>
        </p:spPr>
      </p:pic>
      <p:sp>
        <p:nvSpPr>
          <p:cNvPr id="422" name="Google Shape;422;p16"/>
          <p:cNvSpPr txBox="1"/>
          <p:nvPr/>
        </p:nvSpPr>
        <p:spPr>
          <a:xfrm>
            <a:off x="2620662" y="3542248"/>
            <a:ext cx="384232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Rethink</a:t>
            </a:r>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Business model</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Not in interest current supplier</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Alienating current channels</a:t>
            </a:r>
            <a:endParaRPr/>
          </a:p>
          <a:p>
            <a:pPr marL="285750" marR="0" lvl="0" indent="-171450" algn="l" rtl="0">
              <a:spcBef>
                <a:spcPts val="0"/>
              </a:spcBef>
              <a:spcAft>
                <a:spcPts val="0"/>
              </a:spcAft>
              <a:buClr>
                <a:srgbClr val="4BB2FF"/>
              </a:buClr>
              <a:buSzPts val="1800"/>
              <a:buFont typeface="Roboto Light"/>
              <a:buNone/>
            </a:pPr>
            <a:endParaRPr sz="1800" b="0" i="0" u="none" strike="noStrike" cap="none">
              <a:solidFill>
                <a:schemeClr val="dk1"/>
              </a:solidFill>
              <a:latin typeface="Roboto Light"/>
              <a:ea typeface="Roboto Light"/>
              <a:cs typeface="Roboto Light"/>
              <a:sym typeface="Roboto Light"/>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Value system</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Symbiose with other industries</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Additional capabilities</a:t>
            </a:r>
            <a:endParaRPr/>
          </a:p>
        </p:txBody>
      </p:sp>
      <p:pic>
        <p:nvPicPr>
          <p:cNvPr id="423" name="Google Shape;423;p16"/>
          <p:cNvPicPr preferRelativeResize="0"/>
          <p:nvPr/>
        </p:nvPicPr>
        <p:blipFill rotWithShape="1">
          <a:blip r:embed="rId7">
            <a:alphaModFix/>
          </a:blip>
          <a:srcRect l="10887" t="63153" r="75333" b="26488"/>
          <a:stretch/>
        </p:blipFill>
        <p:spPr>
          <a:xfrm>
            <a:off x="812046" y="2930240"/>
            <a:ext cx="1680072" cy="710373"/>
          </a:xfrm>
          <a:prstGeom prst="rect">
            <a:avLst/>
          </a:prstGeom>
          <a:noFill/>
          <a:ln>
            <a:noFill/>
          </a:ln>
        </p:spPr>
      </p:pic>
      <p:pic>
        <p:nvPicPr>
          <p:cNvPr id="424" name="Google Shape;424;p16"/>
          <p:cNvPicPr preferRelativeResize="0"/>
          <p:nvPr/>
        </p:nvPicPr>
        <p:blipFill rotWithShape="1">
          <a:blip r:embed="rId7">
            <a:alphaModFix/>
          </a:blip>
          <a:srcRect l="10887" t="73103" r="75333" b="16538"/>
          <a:stretch/>
        </p:blipFill>
        <p:spPr>
          <a:xfrm>
            <a:off x="771992" y="3934243"/>
            <a:ext cx="1680072" cy="710373"/>
          </a:xfrm>
          <a:prstGeom prst="rect">
            <a:avLst/>
          </a:prstGeom>
          <a:noFill/>
          <a:ln>
            <a:noFill/>
          </a:ln>
        </p:spPr>
      </p:pic>
      <p:pic>
        <p:nvPicPr>
          <p:cNvPr id="425" name="Google Shape;425;p16"/>
          <p:cNvPicPr preferRelativeResize="0"/>
          <p:nvPr/>
        </p:nvPicPr>
        <p:blipFill rotWithShape="1">
          <a:blip r:embed="rId7">
            <a:alphaModFix/>
          </a:blip>
          <a:srcRect l="10887" t="83483" r="75333" b="4265"/>
          <a:stretch/>
        </p:blipFill>
        <p:spPr>
          <a:xfrm>
            <a:off x="812046" y="4938246"/>
            <a:ext cx="1680072" cy="8401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7"/>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431" name="Google Shape;431;p17"/>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Elaboration on dimensions</a:t>
            </a:r>
            <a:endParaRPr/>
          </a:p>
          <a:p>
            <a:pPr marL="0" lvl="0" indent="0" algn="l" rtl="0">
              <a:lnSpc>
                <a:spcPct val="116250"/>
              </a:lnSpc>
              <a:spcBef>
                <a:spcPts val="0"/>
              </a:spcBef>
              <a:spcAft>
                <a:spcPts val="0"/>
              </a:spcAft>
              <a:buClr>
                <a:srgbClr val="000095"/>
              </a:buClr>
              <a:buSzPts val="3200"/>
              <a:buNone/>
            </a:pPr>
            <a:endParaRPr/>
          </a:p>
        </p:txBody>
      </p:sp>
      <p:sp>
        <p:nvSpPr>
          <p:cNvPr id="432" name="Google Shape;432;p17"/>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433" name="Google Shape;433;p17"/>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34" name="Google Shape;434;p17"/>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cxnSp>
        <p:nvCxnSpPr>
          <p:cNvPr id="435" name="Google Shape;435;p17"/>
          <p:cNvCxnSpPr/>
          <p:nvPr/>
        </p:nvCxnSpPr>
        <p:spPr>
          <a:xfrm>
            <a:off x="5150656" y="3215186"/>
            <a:ext cx="1463040" cy="0"/>
          </a:xfrm>
          <a:prstGeom prst="straightConnector1">
            <a:avLst/>
          </a:prstGeom>
          <a:noFill/>
          <a:ln w="38100" cap="flat" cmpd="sng">
            <a:solidFill>
              <a:schemeClr val="lt1"/>
            </a:solidFill>
            <a:prstDash val="solid"/>
            <a:miter lim="800000"/>
            <a:headEnd type="triangle" w="med" len="med"/>
            <a:tailEnd type="none" w="sm" len="sm"/>
          </a:ln>
        </p:spPr>
      </p:cxnSp>
      <p:pic>
        <p:nvPicPr>
          <p:cNvPr id="436" name="Google Shape;436;p17"/>
          <p:cNvPicPr preferRelativeResize="0"/>
          <p:nvPr/>
        </p:nvPicPr>
        <p:blipFill rotWithShape="1">
          <a:blip r:embed="rId5">
            <a:alphaModFix/>
          </a:blip>
          <a:srcRect b="43885"/>
          <a:stretch/>
        </p:blipFill>
        <p:spPr>
          <a:xfrm>
            <a:off x="797597" y="2017502"/>
            <a:ext cx="3054361" cy="916849"/>
          </a:xfrm>
          <a:prstGeom prst="rect">
            <a:avLst/>
          </a:prstGeom>
          <a:noFill/>
          <a:ln>
            <a:noFill/>
          </a:ln>
        </p:spPr>
      </p:pic>
      <p:pic>
        <p:nvPicPr>
          <p:cNvPr id="437" name="Google Shape;437;p17"/>
          <p:cNvPicPr preferRelativeResize="0"/>
          <p:nvPr/>
        </p:nvPicPr>
        <p:blipFill rotWithShape="1">
          <a:blip r:embed="rId6">
            <a:alphaModFix/>
          </a:blip>
          <a:srcRect r="73913" b="45407"/>
          <a:stretch/>
        </p:blipFill>
        <p:spPr>
          <a:xfrm>
            <a:off x="3830623" y="2017503"/>
            <a:ext cx="1320033" cy="891956"/>
          </a:xfrm>
          <a:prstGeom prst="rect">
            <a:avLst/>
          </a:prstGeom>
          <a:noFill/>
          <a:ln>
            <a:noFill/>
          </a:ln>
        </p:spPr>
      </p:pic>
      <p:pic>
        <p:nvPicPr>
          <p:cNvPr id="438" name="Google Shape;438;p17"/>
          <p:cNvPicPr preferRelativeResize="0"/>
          <p:nvPr/>
        </p:nvPicPr>
        <p:blipFill rotWithShape="1">
          <a:blip r:embed="rId6">
            <a:alphaModFix/>
          </a:blip>
          <a:srcRect l="27302" t="1" r="46609" b="45559"/>
          <a:stretch/>
        </p:blipFill>
        <p:spPr>
          <a:xfrm>
            <a:off x="5156316" y="2010746"/>
            <a:ext cx="1320033" cy="889476"/>
          </a:xfrm>
          <a:prstGeom prst="rect">
            <a:avLst/>
          </a:prstGeom>
          <a:noFill/>
          <a:ln>
            <a:noFill/>
          </a:ln>
        </p:spPr>
      </p:pic>
      <p:pic>
        <p:nvPicPr>
          <p:cNvPr id="439" name="Google Shape;439;p17"/>
          <p:cNvPicPr preferRelativeResize="0"/>
          <p:nvPr/>
        </p:nvPicPr>
        <p:blipFill rotWithShape="1">
          <a:blip r:embed="rId6">
            <a:alphaModFix/>
          </a:blip>
          <a:srcRect l="54387" t="1" r="18340" b="46125"/>
          <a:stretch/>
        </p:blipFill>
        <p:spPr>
          <a:xfrm>
            <a:off x="6476350" y="2017793"/>
            <a:ext cx="1379992" cy="880222"/>
          </a:xfrm>
          <a:prstGeom prst="rect">
            <a:avLst/>
          </a:prstGeom>
          <a:noFill/>
          <a:ln>
            <a:noFill/>
          </a:ln>
        </p:spPr>
      </p:pic>
      <p:sp>
        <p:nvSpPr>
          <p:cNvPr id="440" name="Google Shape;440;p17"/>
          <p:cNvSpPr txBox="1"/>
          <p:nvPr/>
        </p:nvSpPr>
        <p:spPr>
          <a:xfrm>
            <a:off x="3876805" y="3542248"/>
            <a:ext cx="535032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Sourcing and production</a:t>
            </a:r>
            <a:endParaRPr sz="1800" b="1" i="0" u="none" strike="noStrike" cap="none">
              <a:solidFill>
                <a:srgbClr val="000095"/>
              </a:solidFill>
              <a:latin typeface="Roboto Medium"/>
              <a:ea typeface="Roboto Medium"/>
              <a:cs typeface="Roboto Medium"/>
              <a:sym typeface="Roboto Medium"/>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Business model</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Price and quality of recycled material</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Disturbance of yield in production</a:t>
            </a:r>
            <a:endParaRPr/>
          </a:p>
          <a:p>
            <a:pPr marL="285750" marR="0" lvl="0" indent="-171450" algn="l" rtl="0">
              <a:spcBef>
                <a:spcPts val="0"/>
              </a:spcBef>
              <a:spcAft>
                <a:spcPts val="0"/>
              </a:spcAft>
              <a:buClr>
                <a:srgbClr val="4BB2FF"/>
              </a:buClr>
              <a:buSzPts val="1800"/>
              <a:buFont typeface="Roboto Light"/>
              <a:buNone/>
            </a:pPr>
            <a:endParaRPr sz="1800" b="0" i="0" u="none" strike="noStrike" cap="none">
              <a:solidFill>
                <a:schemeClr val="dk1"/>
              </a:solidFill>
              <a:latin typeface="Roboto Light"/>
              <a:ea typeface="Roboto Light"/>
              <a:cs typeface="Roboto Light"/>
              <a:sym typeface="Roboto Light"/>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Value system</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Non-traceability of hazardous substances</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Additional activities for reusable packaging</a:t>
            </a:r>
            <a:endParaRPr/>
          </a:p>
        </p:txBody>
      </p:sp>
      <p:pic>
        <p:nvPicPr>
          <p:cNvPr id="441" name="Google Shape;441;p17"/>
          <p:cNvPicPr preferRelativeResize="0"/>
          <p:nvPr/>
        </p:nvPicPr>
        <p:blipFill rotWithShape="1">
          <a:blip r:embed="rId7">
            <a:alphaModFix/>
          </a:blip>
          <a:srcRect l="10887" t="63153" r="75333" b="26488"/>
          <a:stretch/>
        </p:blipFill>
        <p:spPr>
          <a:xfrm>
            <a:off x="812046" y="2930240"/>
            <a:ext cx="1680072" cy="710373"/>
          </a:xfrm>
          <a:prstGeom prst="rect">
            <a:avLst/>
          </a:prstGeom>
          <a:noFill/>
          <a:ln>
            <a:noFill/>
          </a:ln>
        </p:spPr>
      </p:pic>
      <p:pic>
        <p:nvPicPr>
          <p:cNvPr id="442" name="Google Shape;442;p17"/>
          <p:cNvPicPr preferRelativeResize="0"/>
          <p:nvPr/>
        </p:nvPicPr>
        <p:blipFill rotWithShape="1">
          <a:blip r:embed="rId7">
            <a:alphaModFix/>
          </a:blip>
          <a:srcRect l="10887" t="73103" r="75333" b="16538"/>
          <a:stretch/>
        </p:blipFill>
        <p:spPr>
          <a:xfrm>
            <a:off x="771992" y="3934243"/>
            <a:ext cx="1680072" cy="710373"/>
          </a:xfrm>
          <a:prstGeom prst="rect">
            <a:avLst/>
          </a:prstGeom>
          <a:noFill/>
          <a:ln>
            <a:noFill/>
          </a:ln>
        </p:spPr>
      </p:pic>
      <p:pic>
        <p:nvPicPr>
          <p:cNvPr id="443" name="Google Shape;443;p17"/>
          <p:cNvPicPr preferRelativeResize="0"/>
          <p:nvPr/>
        </p:nvPicPr>
        <p:blipFill rotWithShape="1">
          <a:blip r:embed="rId7">
            <a:alphaModFix/>
          </a:blip>
          <a:srcRect l="10887" t="83483" r="75333" b="4265"/>
          <a:stretch/>
        </p:blipFill>
        <p:spPr>
          <a:xfrm>
            <a:off x="812046" y="4938246"/>
            <a:ext cx="1680072" cy="8401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449" name="Google Shape;449;p18"/>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Elaboration on dimensions</a:t>
            </a:r>
            <a:endParaRPr/>
          </a:p>
          <a:p>
            <a:pPr marL="0" lvl="0" indent="0" algn="l" rtl="0">
              <a:lnSpc>
                <a:spcPct val="116250"/>
              </a:lnSpc>
              <a:spcBef>
                <a:spcPts val="0"/>
              </a:spcBef>
              <a:spcAft>
                <a:spcPts val="0"/>
              </a:spcAft>
              <a:buClr>
                <a:srgbClr val="000095"/>
              </a:buClr>
              <a:buSzPts val="3200"/>
              <a:buNone/>
            </a:pPr>
            <a:endParaRPr/>
          </a:p>
        </p:txBody>
      </p:sp>
      <p:sp>
        <p:nvSpPr>
          <p:cNvPr id="450" name="Google Shape;450;p18"/>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451" name="Google Shape;451;p18"/>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52" name="Google Shape;452;p18"/>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cxnSp>
        <p:nvCxnSpPr>
          <p:cNvPr id="453" name="Google Shape;453;p18"/>
          <p:cNvCxnSpPr/>
          <p:nvPr/>
        </p:nvCxnSpPr>
        <p:spPr>
          <a:xfrm>
            <a:off x="5150656" y="3215186"/>
            <a:ext cx="1463040" cy="0"/>
          </a:xfrm>
          <a:prstGeom prst="straightConnector1">
            <a:avLst/>
          </a:prstGeom>
          <a:noFill/>
          <a:ln w="38100" cap="flat" cmpd="sng">
            <a:solidFill>
              <a:schemeClr val="lt1"/>
            </a:solidFill>
            <a:prstDash val="solid"/>
            <a:miter lim="800000"/>
            <a:headEnd type="triangle" w="med" len="med"/>
            <a:tailEnd type="none" w="sm" len="sm"/>
          </a:ln>
        </p:spPr>
      </p:cxnSp>
      <p:pic>
        <p:nvPicPr>
          <p:cNvPr id="454" name="Google Shape;454;p18"/>
          <p:cNvPicPr preferRelativeResize="0"/>
          <p:nvPr/>
        </p:nvPicPr>
        <p:blipFill rotWithShape="1">
          <a:blip r:embed="rId5">
            <a:alphaModFix/>
          </a:blip>
          <a:srcRect b="43885"/>
          <a:stretch/>
        </p:blipFill>
        <p:spPr>
          <a:xfrm>
            <a:off x="797597" y="2017502"/>
            <a:ext cx="3054361" cy="916849"/>
          </a:xfrm>
          <a:prstGeom prst="rect">
            <a:avLst/>
          </a:prstGeom>
          <a:noFill/>
          <a:ln>
            <a:noFill/>
          </a:ln>
        </p:spPr>
      </p:pic>
      <p:pic>
        <p:nvPicPr>
          <p:cNvPr id="455" name="Google Shape;455;p18"/>
          <p:cNvPicPr preferRelativeResize="0"/>
          <p:nvPr/>
        </p:nvPicPr>
        <p:blipFill rotWithShape="1">
          <a:blip r:embed="rId6">
            <a:alphaModFix/>
          </a:blip>
          <a:srcRect r="73913" b="45407"/>
          <a:stretch/>
        </p:blipFill>
        <p:spPr>
          <a:xfrm>
            <a:off x="3830623" y="2017503"/>
            <a:ext cx="1320033" cy="891956"/>
          </a:xfrm>
          <a:prstGeom prst="rect">
            <a:avLst/>
          </a:prstGeom>
          <a:noFill/>
          <a:ln>
            <a:noFill/>
          </a:ln>
        </p:spPr>
      </p:pic>
      <p:pic>
        <p:nvPicPr>
          <p:cNvPr id="456" name="Google Shape;456;p18"/>
          <p:cNvPicPr preferRelativeResize="0"/>
          <p:nvPr/>
        </p:nvPicPr>
        <p:blipFill rotWithShape="1">
          <a:blip r:embed="rId6">
            <a:alphaModFix/>
          </a:blip>
          <a:srcRect l="27302" t="1" r="46609" b="45559"/>
          <a:stretch/>
        </p:blipFill>
        <p:spPr>
          <a:xfrm>
            <a:off x="5156316" y="2010746"/>
            <a:ext cx="1320033" cy="889476"/>
          </a:xfrm>
          <a:prstGeom prst="rect">
            <a:avLst/>
          </a:prstGeom>
          <a:noFill/>
          <a:ln>
            <a:noFill/>
          </a:ln>
        </p:spPr>
      </p:pic>
      <p:pic>
        <p:nvPicPr>
          <p:cNvPr id="457" name="Google Shape;457;p18"/>
          <p:cNvPicPr preferRelativeResize="0"/>
          <p:nvPr/>
        </p:nvPicPr>
        <p:blipFill rotWithShape="1">
          <a:blip r:embed="rId6">
            <a:alphaModFix/>
          </a:blip>
          <a:srcRect l="54387" t="1" r="18340" b="46125"/>
          <a:stretch/>
        </p:blipFill>
        <p:spPr>
          <a:xfrm>
            <a:off x="6476350" y="2017793"/>
            <a:ext cx="1379992" cy="880222"/>
          </a:xfrm>
          <a:prstGeom prst="rect">
            <a:avLst/>
          </a:prstGeom>
          <a:noFill/>
          <a:ln>
            <a:noFill/>
          </a:ln>
        </p:spPr>
      </p:pic>
      <p:sp>
        <p:nvSpPr>
          <p:cNvPr id="458" name="Google Shape;458;p18"/>
          <p:cNvSpPr txBox="1"/>
          <p:nvPr/>
        </p:nvSpPr>
        <p:spPr>
          <a:xfrm>
            <a:off x="5271497" y="3542248"/>
            <a:ext cx="535032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(extended) Usage </a:t>
            </a:r>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Business model</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Limited business incentive</a:t>
            </a:r>
            <a:endParaRPr sz="1800" b="0" i="0" u="none" strike="noStrike" cap="none">
              <a:solidFill>
                <a:schemeClr val="dk1"/>
              </a:solidFill>
              <a:latin typeface="Roboto Light"/>
              <a:ea typeface="Roboto Light"/>
              <a:cs typeface="Roboto Light"/>
              <a:sym typeface="Roboto Light"/>
            </a:endParaRPr>
          </a:p>
          <a:p>
            <a:pPr marL="285750" marR="0" lvl="0" indent="-171450" algn="l" rtl="0">
              <a:spcBef>
                <a:spcPts val="0"/>
              </a:spcBef>
              <a:spcAft>
                <a:spcPts val="0"/>
              </a:spcAft>
              <a:buClr>
                <a:srgbClr val="4BB2FF"/>
              </a:buClr>
              <a:buSzPts val="1800"/>
              <a:buFont typeface="Roboto Light"/>
              <a:buNone/>
            </a:pPr>
            <a:endParaRPr sz="1800" b="0" i="0" u="none" strike="noStrike" cap="none">
              <a:solidFill>
                <a:schemeClr val="dk1"/>
              </a:solidFill>
              <a:latin typeface="Roboto Light"/>
              <a:ea typeface="Roboto Light"/>
              <a:cs typeface="Roboto Light"/>
              <a:sym typeface="Roboto Light"/>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Value system</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o</a:t>
            </a:r>
            <a:endParaRPr/>
          </a:p>
        </p:txBody>
      </p:sp>
      <p:pic>
        <p:nvPicPr>
          <p:cNvPr id="459" name="Google Shape;459;p18"/>
          <p:cNvPicPr preferRelativeResize="0"/>
          <p:nvPr/>
        </p:nvPicPr>
        <p:blipFill rotWithShape="1">
          <a:blip r:embed="rId7">
            <a:alphaModFix/>
          </a:blip>
          <a:srcRect l="10887" t="63153" r="75333" b="26488"/>
          <a:stretch/>
        </p:blipFill>
        <p:spPr>
          <a:xfrm>
            <a:off x="812046" y="2930240"/>
            <a:ext cx="1680072" cy="710373"/>
          </a:xfrm>
          <a:prstGeom prst="rect">
            <a:avLst/>
          </a:prstGeom>
          <a:noFill/>
          <a:ln>
            <a:noFill/>
          </a:ln>
        </p:spPr>
      </p:pic>
      <p:pic>
        <p:nvPicPr>
          <p:cNvPr id="460" name="Google Shape;460;p18"/>
          <p:cNvPicPr preferRelativeResize="0"/>
          <p:nvPr/>
        </p:nvPicPr>
        <p:blipFill rotWithShape="1">
          <a:blip r:embed="rId7">
            <a:alphaModFix/>
          </a:blip>
          <a:srcRect l="10887" t="73103" r="75333" b="16538"/>
          <a:stretch/>
        </p:blipFill>
        <p:spPr>
          <a:xfrm>
            <a:off x="771992" y="3934243"/>
            <a:ext cx="1680072" cy="710373"/>
          </a:xfrm>
          <a:prstGeom prst="rect">
            <a:avLst/>
          </a:prstGeom>
          <a:noFill/>
          <a:ln>
            <a:noFill/>
          </a:ln>
        </p:spPr>
      </p:pic>
      <p:pic>
        <p:nvPicPr>
          <p:cNvPr id="461" name="Google Shape;461;p18"/>
          <p:cNvPicPr preferRelativeResize="0"/>
          <p:nvPr/>
        </p:nvPicPr>
        <p:blipFill rotWithShape="1">
          <a:blip r:embed="rId7">
            <a:alphaModFix/>
          </a:blip>
          <a:srcRect l="10887" t="83483" r="75333" b="4265"/>
          <a:stretch/>
        </p:blipFill>
        <p:spPr>
          <a:xfrm>
            <a:off x="812046" y="4938246"/>
            <a:ext cx="1680072" cy="8401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19"/>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467" name="Google Shape;467;p19"/>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Elaboration on dimensions</a:t>
            </a:r>
            <a:endParaRPr/>
          </a:p>
          <a:p>
            <a:pPr marL="0" lvl="0" indent="0" algn="l" rtl="0">
              <a:lnSpc>
                <a:spcPct val="116250"/>
              </a:lnSpc>
              <a:spcBef>
                <a:spcPts val="0"/>
              </a:spcBef>
              <a:spcAft>
                <a:spcPts val="0"/>
              </a:spcAft>
              <a:buClr>
                <a:srgbClr val="000095"/>
              </a:buClr>
              <a:buSzPts val="3200"/>
              <a:buNone/>
            </a:pPr>
            <a:endParaRPr/>
          </a:p>
        </p:txBody>
      </p:sp>
      <p:sp>
        <p:nvSpPr>
          <p:cNvPr id="468" name="Google Shape;468;p19"/>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469" name="Google Shape;469;p19"/>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70" name="Google Shape;470;p19"/>
          <p:cNvSpPr>
            <a:spLocks noGrp="1"/>
          </p:cNvSpPr>
          <p:nvPr>
            <p:ph type="dgm" idx="6"/>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cxnSp>
        <p:nvCxnSpPr>
          <p:cNvPr id="471" name="Google Shape;471;p19"/>
          <p:cNvCxnSpPr/>
          <p:nvPr/>
        </p:nvCxnSpPr>
        <p:spPr>
          <a:xfrm>
            <a:off x="5150656" y="3215186"/>
            <a:ext cx="1463040" cy="0"/>
          </a:xfrm>
          <a:prstGeom prst="straightConnector1">
            <a:avLst/>
          </a:prstGeom>
          <a:noFill/>
          <a:ln w="38100" cap="flat" cmpd="sng">
            <a:solidFill>
              <a:schemeClr val="lt1"/>
            </a:solidFill>
            <a:prstDash val="solid"/>
            <a:miter lim="800000"/>
            <a:headEnd type="triangle" w="med" len="med"/>
            <a:tailEnd type="none" w="sm" len="sm"/>
          </a:ln>
        </p:spPr>
      </p:cxnSp>
      <p:pic>
        <p:nvPicPr>
          <p:cNvPr id="472" name="Google Shape;472;p19"/>
          <p:cNvPicPr preferRelativeResize="0"/>
          <p:nvPr/>
        </p:nvPicPr>
        <p:blipFill rotWithShape="1">
          <a:blip r:embed="rId5">
            <a:alphaModFix/>
          </a:blip>
          <a:srcRect b="43885"/>
          <a:stretch/>
        </p:blipFill>
        <p:spPr>
          <a:xfrm>
            <a:off x="797597" y="2017502"/>
            <a:ext cx="3054361" cy="916849"/>
          </a:xfrm>
          <a:prstGeom prst="rect">
            <a:avLst/>
          </a:prstGeom>
          <a:noFill/>
          <a:ln>
            <a:noFill/>
          </a:ln>
        </p:spPr>
      </p:pic>
      <p:pic>
        <p:nvPicPr>
          <p:cNvPr id="473" name="Google Shape;473;p19"/>
          <p:cNvPicPr preferRelativeResize="0"/>
          <p:nvPr/>
        </p:nvPicPr>
        <p:blipFill rotWithShape="1">
          <a:blip r:embed="rId6">
            <a:alphaModFix/>
          </a:blip>
          <a:srcRect r="73913" b="45407"/>
          <a:stretch/>
        </p:blipFill>
        <p:spPr>
          <a:xfrm>
            <a:off x="3830623" y="2017503"/>
            <a:ext cx="1320033" cy="891956"/>
          </a:xfrm>
          <a:prstGeom prst="rect">
            <a:avLst/>
          </a:prstGeom>
          <a:noFill/>
          <a:ln>
            <a:noFill/>
          </a:ln>
        </p:spPr>
      </p:pic>
      <p:pic>
        <p:nvPicPr>
          <p:cNvPr id="474" name="Google Shape;474;p19"/>
          <p:cNvPicPr preferRelativeResize="0"/>
          <p:nvPr/>
        </p:nvPicPr>
        <p:blipFill rotWithShape="1">
          <a:blip r:embed="rId6">
            <a:alphaModFix/>
          </a:blip>
          <a:srcRect l="27302" t="1" r="46609" b="45559"/>
          <a:stretch/>
        </p:blipFill>
        <p:spPr>
          <a:xfrm>
            <a:off x="5156316" y="2010746"/>
            <a:ext cx="1320033" cy="889476"/>
          </a:xfrm>
          <a:prstGeom prst="rect">
            <a:avLst/>
          </a:prstGeom>
          <a:noFill/>
          <a:ln>
            <a:noFill/>
          </a:ln>
        </p:spPr>
      </p:pic>
      <p:pic>
        <p:nvPicPr>
          <p:cNvPr id="475" name="Google Shape;475;p19"/>
          <p:cNvPicPr preferRelativeResize="0"/>
          <p:nvPr/>
        </p:nvPicPr>
        <p:blipFill rotWithShape="1">
          <a:blip r:embed="rId6">
            <a:alphaModFix/>
          </a:blip>
          <a:srcRect l="54387" t="1" r="18340" b="46125"/>
          <a:stretch/>
        </p:blipFill>
        <p:spPr>
          <a:xfrm>
            <a:off x="6476350" y="2017793"/>
            <a:ext cx="1379992" cy="880222"/>
          </a:xfrm>
          <a:prstGeom prst="rect">
            <a:avLst/>
          </a:prstGeom>
          <a:noFill/>
          <a:ln>
            <a:noFill/>
          </a:ln>
        </p:spPr>
      </p:pic>
      <p:sp>
        <p:nvSpPr>
          <p:cNvPr id="476" name="Google Shape;476;p19"/>
          <p:cNvSpPr txBox="1"/>
          <p:nvPr/>
        </p:nvSpPr>
        <p:spPr>
          <a:xfrm>
            <a:off x="6620005" y="3542248"/>
            <a:ext cx="5350321"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b="1" i="0" u="none" strike="noStrike" cap="none">
                <a:solidFill>
                  <a:srgbClr val="000095"/>
                </a:solidFill>
                <a:latin typeface="Roboto Medium"/>
                <a:ea typeface="Roboto Medium"/>
                <a:cs typeface="Roboto Medium"/>
                <a:sym typeface="Roboto Medium"/>
              </a:rPr>
              <a:t>End-of-use</a:t>
            </a:r>
            <a:endParaRPr sz="1800" b="1" i="0" u="none" strike="noStrike" cap="none">
              <a:solidFill>
                <a:srgbClr val="000095"/>
              </a:solidFill>
              <a:latin typeface="Roboto Medium"/>
              <a:ea typeface="Roboto Medium"/>
              <a:cs typeface="Roboto Medium"/>
              <a:sym typeface="Roboto Medium"/>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Business model</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High cost of logistics and labour</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Low value of materials</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Allocation costs</a:t>
            </a:r>
            <a:endParaRPr/>
          </a:p>
          <a:p>
            <a:pPr marL="285750" marR="0" lvl="0" indent="-171450" algn="l" rtl="0">
              <a:spcBef>
                <a:spcPts val="0"/>
              </a:spcBef>
              <a:spcAft>
                <a:spcPts val="0"/>
              </a:spcAft>
              <a:buClr>
                <a:srgbClr val="4BB2FF"/>
              </a:buClr>
              <a:buSzPts val="1800"/>
              <a:buFont typeface="Roboto Light"/>
              <a:buNone/>
            </a:pPr>
            <a:endParaRPr sz="1800" b="0" i="0" u="none" strike="noStrike" cap="none">
              <a:solidFill>
                <a:schemeClr val="dk1"/>
              </a:solidFill>
              <a:latin typeface="Roboto Light"/>
              <a:ea typeface="Roboto Light"/>
              <a:cs typeface="Roboto Light"/>
              <a:sym typeface="Roboto Light"/>
            </a:endParaRPr>
          </a:p>
          <a:p>
            <a:pPr marL="0" marR="0" lvl="0" indent="0" algn="l" rtl="0">
              <a:spcBef>
                <a:spcPts val="0"/>
              </a:spcBef>
              <a:spcAft>
                <a:spcPts val="0"/>
              </a:spcAft>
              <a:buNone/>
            </a:pPr>
            <a:r>
              <a:rPr lang="nl-NL" sz="1800" b="0" i="0" u="none" strike="noStrike" cap="none">
                <a:solidFill>
                  <a:srgbClr val="000095"/>
                </a:solidFill>
                <a:latin typeface="Roboto Medium"/>
                <a:ea typeface="Roboto Medium"/>
                <a:cs typeface="Roboto Medium"/>
                <a:sym typeface="Roboto Medium"/>
              </a:rPr>
              <a:t>Value system</a:t>
            </a:r>
            <a:endParaRPr/>
          </a:p>
          <a:p>
            <a:pPr marL="285750" marR="0" lvl="0" indent="-285750" algn="l" rtl="0">
              <a:spcBef>
                <a:spcPts val="0"/>
              </a:spcBef>
              <a:spcAft>
                <a:spcPts val="0"/>
              </a:spcAft>
              <a:buClr>
                <a:srgbClr val="4BB2FF"/>
              </a:buClr>
              <a:buSzPts val="1800"/>
              <a:buFont typeface="Roboto Light"/>
              <a:buChar char="→"/>
            </a:pPr>
            <a:r>
              <a:rPr lang="nl-NL" sz="1800" b="0" i="0" u="none" strike="noStrike" cap="none">
                <a:solidFill>
                  <a:schemeClr val="dk1"/>
                </a:solidFill>
                <a:latin typeface="Roboto Light"/>
                <a:ea typeface="Roboto Light"/>
                <a:cs typeface="Roboto Light"/>
                <a:sym typeface="Roboto Light"/>
              </a:rPr>
              <a:t>Efficient reversed loops</a:t>
            </a:r>
            <a:endParaRPr/>
          </a:p>
          <a:p>
            <a:pPr marL="285750" marR="0" lvl="0" indent="-171450" algn="l" rtl="0">
              <a:spcBef>
                <a:spcPts val="0"/>
              </a:spcBef>
              <a:spcAft>
                <a:spcPts val="0"/>
              </a:spcAft>
              <a:buClr>
                <a:srgbClr val="4BB2FF"/>
              </a:buClr>
              <a:buSzPts val="1800"/>
              <a:buFont typeface="Roboto Light"/>
              <a:buNone/>
            </a:pPr>
            <a:endParaRPr sz="1800" b="0" i="0" u="none" strike="noStrike" cap="none">
              <a:solidFill>
                <a:schemeClr val="dk1"/>
              </a:solidFill>
              <a:latin typeface="Roboto Light"/>
              <a:ea typeface="Roboto Light"/>
              <a:cs typeface="Roboto Light"/>
              <a:sym typeface="Roboto Light"/>
            </a:endParaRPr>
          </a:p>
        </p:txBody>
      </p:sp>
      <p:pic>
        <p:nvPicPr>
          <p:cNvPr id="477" name="Google Shape;477;p19"/>
          <p:cNvPicPr preferRelativeResize="0"/>
          <p:nvPr/>
        </p:nvPicPr>
        <p:blipFill rotWithShape="1">
          <a:blip r:embed="rId7">
            <a:alphaModFix/>
          </a:blip>
          <a:srcRect l="10887" t="63153" r="75333" b="26488"/>
          <a:stretch/>
        </p:blipFill>
        <p:spPr>
          <a:xfrm>
            <a:off x="812046" y="2930240"/>
            <a:ext cx="1680072" cy="710373"/>
          </a:xfrm>
          <a:prstGeom prst="rect">
            <a:avLst/>
          </a:prstGeom>
          <a:noFill/>
          <a:ln>
            <a:noFill/>
          </a:ln>
        </p:spPr>
      </p:pic>
      <p:pic>
        <p:nvPicPr>
          <p:cNvPr id="478" name="Google Shape;478;p19"/>
          <p:cNvPicPr preferRelativeResize="0"/>
          <p:nvPr/>
        </p:nvPicPr>
        <p:blipFill rotWithShape="1">
          <a:blip r:embed="rId7">
            <a:alphaModFix/>
          </a:blip>
          <a:srcRect l="10887" t="73103" r="75333" b="16538"/>
          <a:stretch/>
        </p:blipFill>
        <p:spPr>
          <a:xfrm>
            <a:off x="771992" y="3934243"/>
            <a:ext cx="1680072" cy="710373"/>
          </a:xfrm>
          <a:prstGeom prst="rect">
            <a:avLst/>
          </a:prstGeom>
          <a:noFill/>
          <a:ln>
            <a:noFill/>
          </a:ln>
        </p:spPr>
      </p:pic>
      <p:pic>
        <p:nvPicPr>
          <p:cNvPr id="479" name="Google Shape;479;p19"/>
          <p:cNvPicPr preferRelativeResize="0"/>
          <p:nvPr/>
        </p:nvPicPr>
        <p:blipFill rotWithShape="1">
          <a:blip r:embed="rId7">
            <a:alphaModFix/>
          </a:blip>
          <a:srcRect l="10887" t="83483" r="75333" b="4265"/>
          <a:stretch/>
        </p:blipFill>
        <p:spPr>
          <a:xfrm>
            <a:off x="812046" y="4938246"/>
            <a:ext cx="1680072" cy="8401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0"/>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85" name="Google Shape;485;p20"/>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86" name="Google Shape;486;p20"/>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487" name="Google Shape;487;p20"/>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Interaction, round 1</a:t>
            </a:r>
            <a:endParaRPr/>
          </a:p>
        </p:txBody>
      </p:sp>
      <p:sp>
        <p:nvSpPr>
          <p:cNvPr id="488" name="Google Shape;488;p20"/>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95"/>
              </a:buClr>
              <a:buSzPts val="1800"/>
              <a:buNone/>
            </a:pPr>
            <a:r>
              <a:rPr lang="nl-NL" sz="1800" b="1">
                <a:solidFill>
                  <a:srgbClr val="000095"/>
                </a:solidFill>
                <a:latin typeface="Roboto Medium"/>
                <a:ea typeface="Roboto Medium"/>
                <a:cs typeface="Roboto Medium"/>
                <a:sym typeface="Roboto Medium"/>
              </a:rPr>
              <a:t>1. Additional design dimensions</a:t>
            </a:r>
            <a:endParaRPr/>
          </a:p>
          <a:p>
            <a:pPr marL="0" lvl="0" indent="0" algn="l" rtl="0">
              <a:lnSpc>
                <a:spcPct val="100000"/>
              </a:lnSpc>
              <a:spcBef>
                <a:spcPts val="0"/>
              </a:spcBef>
              <a:spcAft>
                <a:spcPts val="0"/>
              </a:spcAft>
              <a:buClr>
                <a:srgbClr val="000000"/>
              </a:buClr>
              <a:buSzPts val="1800"/>
              <a:buNone/>
            </a:pPr>
            <a:r>
              <a:rPr lang="nl-NL" sz="1800" b="0" i="0" u="none" strike="noStrike">
                <a:solidFill>
                  <a:srgbClr val="000000"/>
                </a:solidFill>
                <a:latin typeface="Roboto Light"/>
                <a:ea typeface="Roboto Light"/>
                <a:cs typeface="Roboto Light"/>
                <a:sym typeface="Roboto Light"/>
              </a:rPr>
              <a:t>Model is not only about product and service dimension, but also about business model and value system;</a:t>
            </a:r>
            <a:endParaRPr/>
          </a:p>
          <a:p>
            <a:pPr marL="285750" lvl="0" indent="-285750" algn="l" rtl="0">
              <a:lnSpc>
                <a:spcPct val="100000"/>
              </a:lnSpc>
              <a:spcBef>
                <a:spcPts val="0"/>
              </a:spcBef>
              <a:spcAft>
                <a:spcPts val="0"/>
              </a:spcAft>
              <a:buClr>
                <a:srgbClr val="4BB2FF"/>
              </a:buClr>
              <a:buSzPts val="1800"/>
              <a:buFont typeface="Roboto Light"/>
              <a:buChar char="→"/>
            </a:pPr>
            <a:r>
              <a:rPr lang="nl-NL" sz="1800"/>
              <a:t>How do you currently deal with those dimensions?</a:t>
            </a:r>
            <a:endParaRPr sz="1800"/>
          </a:p>
          <a:p>
            <a:pPr marL="285750" lvl="0" indent="-285750" algn="l" rtl="0">
              <a:lnSpc>
                <a:spcPct val="100000"/>
              </a:lnSpc>
              <a:spcBef>
                <a:spcPts val="0"/>
              </a:spcBef>
              <a:spcAft>
                <a:spcPts val="0"/>
              </a:spcAft>
              <a:buClr>
                <a:srgbClr val="4BB2FF"/>
              </a:buClr>
              <a:buSzPts val="1800"/>
              <a:buFont typeface="Roboto Light"/>
              <a:buChar char="→"/>
            </a:pPr>
            <a:r>
              <a:rPr lang="nl-NL" sz="1800">
                <a:latin typeface="Roboto Light"/>
                <a:ea typeface="Roboto Light"/>
                <a:cs typeface="Roboto Light"/>
                <a:sym typeface="Roboto Light"/>
              </a:rPr>
              <a:t>Is the product and service dimension covered like this?</a:t>
            </a:r>
            <a:endParaRPr/>
          </a:p>
          <a:p>
            <a:pPr marL="285750" lvl="0" indent="-285750" algn="l" rtl="0">
              <a:lnSpc>
                <a:spcPct val="100000"/>
              </a:lnSpc>
              <a:spcBef>
                <a:spcPts val="0"/>
              </a:spcBef>
              <a:spcAft>
                <a:spcPts val="0"/>
              </a:spcAft>
              <a:buClr>
                <a:srgbClr val="4BB2FF"/>
              </a:buClr>
              <a:buSzPts val="1800"/>
              <a:buFont typeface="Roboto Light"/>
              <a:buChar char="→"/>
            </a:pPr>
            <a:r>
              <a:rPr lang="nl-NL" sz="1800">
                <a:latin typeface="Roboto Light"/>
                <a:ea typeface="Roboto Light"/>
                <a:cs typeface="Roboto Light"/>
                <a:sym typeface="Roboto Light"/>
              </a:rPr>
              <a:t>Are the added dimensions (business </a:t>
            </a:r>
            <a:r>
              <a:rPr lang="nl-NL" sz="1800"/>
              <a:t>model and value system) </a:t>
            </a:r>
            <a:r>
              <a:rPr lang="nl-NL" sz="1800">
                <a:latin typeface="Roboto Light"/>
                <a:ea typeface="Roboto Light"/>
                <a:cs typeface="Roboto Light"/>
                <a:sym typeface="Roboto Light"/>
              </a:rPr>
              <a:t>relevant? </a:t>
            </a:r>
            <a:endParaRPr/>
          </a:p>
          <a:p>
            <a:pPr marL="285750" lvl="0" indent="-285750" algn="l" rtl="0">
              <a:lnSpc>
                <a:spcPct val="100000"/>
              </a:lnSpc>
              <a:spcBef>
                <a:spcPts val="0"/>
              </a:spcBef>
              <a:spcAft>
                <a:spcPts val="0"/>
              </a:spcAft>
              <a:buClr>
                <a:srgbClr val="4BB2FF"/>
              </a:buClr>
              <a:buSzPts val="1800"/>
              <a:buFont typeface="Roboto Light"/>
              <a:buChar char="→"/>
            </a:pPr>
            <a:r>
              <a:rPr lang="nl-NL" sz="1800">
                <a:latin typeface="Roboto Light"/>
                <a:ea typeface="Roboto Light"/>
                <a:cs typeface="Roboto Light"/>
                <a:sym typeface="Roboto Light"/>
              </a:rPr>
              <a:t>Is it feasible and desired to add those dimensions?</a:t>
            </a:r>
            <a:endParaRPr/>
          </a:p>
          <a:p>
            <a:pPr marL="285750" lvl="0" indent="-285750" algn="l" rtl="0">
              <a:lnSpc>
                <a:spcPct val="100000"/>
              </a:lnSpc>
              <a:spcBef>
                <a:spcPts val="0"/>
              </a:spcBef>
              <a:spcAft>
                <a:spcPts val="0"/>
              </a:spcAft>
              <a:buClr>
                <a:srgbClr val="4BB2FF"/>
              </a:buClr>
              <a:buSzPts val="1800"/>
              <a:buFont typeface="Roboto Light"/>
              <a:buChar char="→"/>
            </a:pPr>
            <a:r>
              <a:rPr lang="nl-NL" sz="1800">
                <a:latin typeface="Roboto Light"/>
                <a:ea typeface="Roboto Light"/>
                <a:cs typeface="Roboto Light"/>
                <a:sym typeface="Roboto Light"/>
              </a:rPr>
              <a:t>Should all dimensions be part of the design process?</a:t>
            </a:r>
            <a:endParaRPr sz="1800">
              <a:latin typeface="Roboto Light"/>
              <a:ea typeface="Roboto Light"/>
              <a:cs typeface="Roboto Light"/>
              <a:sym typeface="Roboto Light"/>
            </a:endParaRPr>
          </a:p>
          <a:p>
            <a:pPr marL="285750" lvl="0" indent="-285750" algn="l" rtl="0">
              <a:lnSpc>
                <a:spcPct val="100000"/>
              </a:lnSpc>
              <a:spcBef>
                <a:spcPts val="0"/>
              </a:spcBef>
              <a:spcAft>
                <a:spcPts val="0"/>
              </a:spcAft>
              <a:buClr>
                <a:srgbClr val="4BB2FF"/>
              </a:buClr>
              <a:buSzPts val="1800"/>
              <a:buFont typeface="Roboto Light"/>
              <a:buChar char="→"/>
            </a:pPr>
            <a:r>
              <a:rPr lang="nl-NL" sz="1800"/>
              <a:t>What are strengths and weaknesses of the method?</a:t>
            </a:r>
            <a:endParaRPr sz="1000">
              <a:latin typeface="Arial"/>
              <a:ea typeface="Arial"/>
              <a:cs typeface="Arial"/>
              <a:sym typeface="Arial"/>
            </a:endParaRPr>
          </a:p>
          <a:p>
            <a:pPr marL="0" lvl="0" indent="0" algn="l" rtl="0">
              <a:lnSpc>
                <a:spcPct val="100000"/>
              </a:lnSpc>
              <a:spcBef>
                <a:spcPts val="0"/>
              </a:spcBef>
              <a:spcAft>
                <a:spcPts val="0"/>
              </a:spcAft>
              <a:buNone/>
            </a:pPr>
            <a:endParaRPr sz="1800"/>
          </a:p>
        </p:txBody>
      </p:sp>
      <p:grpSp>
        <p:nvGrpSpPr>
          <p:cNvPr id="489" name="Google Shape;489;p20"/>
          <p:cNvGrpSpPr/>
          <p:nvPr/>
        </p:nvGrpSpPr>
        <p:grpSpPr>
          <a:xfrm rot="10800000" flipH="1">
            <a:off x="4330320" y="2095773"/>
            <a:ext cx="104392" cy="2666452"/>
            <a:chOff x="4801149" y="2915439"/>
            <a:chExt cx="126847" cy="3240000"/>
          </a:xfrm>
        </p:grpSpPr>
        <p:cxnSp>
          <p:nvCxnSpPr>
            <p:cNvPr id="490" name="Google Shape;490;p20"/>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491" name="Google Shape;491;p20"/>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492" name="Google Shape;492;p20"/>
          <p:cNvSpPr txBox="1"/>
          <p:nvPr/>
        </p:nvSpPr>
        <p:spPr>
          <a:xfrm>
            <a:off x="1242142" y="3213375"/>
            <a:ext cx="2203100" cy="5181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Two topics for discussion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24cadf15311_0_117"/>
          <p:cNvSpPr>
            <a:spLocks noGrp="1"/>
          </p:cNvSpPr>
          <p:nvPr>
            <p:ph type="dgm" idx="2"/>
          </p:nvPr>
        </p:nvSpPr>
        <p:spPr>
          <a:xfrm rot="-5400000">
            <a:off x="-419532" y="5736898"/>
            <a:ext cx="1552800" cy="83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99" name="Google Shape;499;g24cadf15311_0_117"/>
          <p:cNvSpPr>
            <a:spLocks noGrp="1"/>
          </p:cNvSpPr>
          <p:nvPr>
            <p:ph type="dgm" idx="3"/>
          </p:nvPr>
        </p:nvSpPr>
        <p:spPr>
          <a:xfrm>
            <a:off x="577597" y="639038"/>
            <a:ext cx="117000" cy="10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00" name="Google Shape;500;g24cadf15311_0_117"/>
          <p:cNvSpPr txBox="1">
            <a:spLocks noGrp="1"/>
          </p:cNvSpPr>
          <p:nvPr>
            <p:ph type="ctrTitle"/>
          </p:nvPr>
        </p:nvSpPr>
        <p:spPr>
          <a:xfrm>
            <a:off x="764685" y="592266"/>
            <a:ext cx="10662900" cy="222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900"/>
              <a:buFont typeface="Roboto Medium"/>
              <a:buNone/>
            </a:pPr>
            <a:r>
              <a:rPr lang="nl-NL"/>
              <a:t>Explorative session May 31th 2023</a:t>
            </a:r>
            <a:endParaRPr/>
          </a:p>
        </p:txBody>
      </p:sp>
      <p:sp>
        <p:nvSpPr>
          <p:cNvPr id="501" name="Google Shape;501;g24cadf15311_0_117"/>
          <p:cNvSpPr txBox="1">
            <a:spLocks noGrp="1"/>
          </p:cNvSpPr>
          <p:nvPr>
            <p:ph type="body" idx="1"/>
          </p:nvPr>
        </p:nvSpPr>
        <p:spPr>
          <a:xfrm>
            <a:off x="771992" y="970484"/>
            <a:ext cx="10647900" cy="88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l-NL"/>
              <a:t>CIRCO practise (SME-companies)</a:t>
            </a:r>
            <a:endParaRPr/>
          </a:p>
        </p:txBody>
      </p:sp>
      <p:pic>
        <p:nvPicPr>
          <p:cNvPr id="502" name="Google Shape;502;g24cadf15311_0_117"/>
          <p:cNvPicPr preferRelativeResize="0"/>
          <p:nvPr/>
        </p:nvPicPr>
        <p:blipFill rotWithShape="1">
          <a:blip r:embed="rId3">
            <a:alphaModFix/>
          </a:blip>
          <a:srcRect l="7886" t="47014" r="28256" b="2213"/>
          <a:stretch/>
        </p:blipFill>
        <p:spPr>
          <a:xfrm>
            <a:off x="961675" y="2158700"/>
            <a:ext cx="10306402" cy="4396151"/>
          </a:xfrm>
          <a:prstGeom prst="rect">
            <a:avLst/>
          </a:prstGeom>
          <a:noFill/>
          <a:ln>
            <a:noFill/>
          </a:ln>
        </p:spPr>
      </p:pic>
      <p:sp>
        <p:nvSpPr>
          <p:cNvPr id="503" name="Google Shape;503;g24cadf15311_0_117"/>
          <p:cNvSpPr/>
          <p:nvPr/>
        </p:nvSpPr>
        <p:spPr>
          <a:xfrm>
            <a:off x="6966250" y="3767400"/>
            <a:ext cx="2026800" cy="2057400"/>
          </a:xfrm>
          <a:prstGeom prst="ellipse">
            <a:avLst/>
          </a:prstGeom>
          <a:noFill/>
          <a:ln w="76200" cap="flat" cmpd="sng">
            <a:solidFill>
              <a:srgbClr val="007B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BD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1"/>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09" name="Google Shape;509;p21"/>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10" name="Google Shape;510;p21"/>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511" name="Google Shape;511;p21"/>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Participant input, round 1</a:t>
            </a:r>
            <a:endParaRPr/>
          </a:p>
        </p:txBody>
      </p:sp>
      <p:sp>
        <p:nvSpPr>
          <p:cNvPr id="512" name="Google Shape;512;p21"/>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endParaRPr b="0" i="0" u="none" strike="noStrike">
              <a:solidFill>
                <a:srgbClr val="000000"/>
              </a:solidFill>
              <a:latin typeface="Roboto Light"/>
              <a:ea typeface="Roboto Light"/>
              <a:cs typeface="Roboto Light"/>
              <a:sym typeface="Roboto Light"/>
            </a:endParaRPr>
          </a:p>
          <a:p>
            <a:pPr marL="0" lvl="0" indent="0" algn="l" rtl="0">
              <a:lnSpc>
                <a:spcPct val="100000"/>
              </a:lnSpc>
              <a:spcBef>
                <a:spcPts val="0"/>
              </a:spcBef>
              <a:spcAft>
                <a:spcPts val="0"/>
              </a:spcAft>
              <a:buClr>
                <a:srgbClr val="000095"/>
              </a:buClr>
              <a:buSzPts val="1800"/>
              <a:buNone/>
            </a:pPr>
            <a:r>
              <a:rPr lang="nl-NL" sz="1800" b="1">
                <a:solidFill>
                  <a:srgbClr val="000095"/>
                </a:solidFill>
                <a:latin typeface="Roboto Medium"/>
                <a:ea typeface="Roboto Medium"/>
                <a:cs typeface="Roboto Medium"/>
                <a:sym typeface="Roboto Medium"/>
              </a:rPr>
              <a:t>2. Scoping for individual companies</a:t>
            </a:r>
            <a:endParaRPr/>
          </a:p>
          <a:p>
            <a:pPr marL="0" lvl="0" indent="0" algn="l" rtl="0">
              <a:lnSpc>
                <a:spcPct val="100000"/>
              </a:lnSpc>
              <a:spcBef>
                <a:spcPts val="0"/>
              </a:spcBef>
              <a:spcAft>
                <a:spcPts val="0"/>
              </a:spcAft>
              <a:buClr>
                <a:srgbClr val="000000"/>
              </a:buClr>
              <a:buSzPts val="1800"/>
              <a:buNone/>
            </a:pPr>
            <a:r>
              <a:rPr lang="nl-NL" sz="1800">
                <a:solidFill>
                  <a:srgbClr val="000000"/>
                </a:solidFill>
                <a:latin typeface="Roboto Light"/>
                <a:ea typeface="Roboto Light"/>
                <a:cs typeface="Roboto Light"/>
                <a:sym typeface="Roboto Light"/>
              </a:rPr>
              <a:t>In practice we observe that most designers select / pick certain cells of the model instead of fully a integral design;</a:t>
            </a:r>
            <a:endParaRPr/>
          </a:p>
          <a:p>
            <a:pPr marL="285750" lvl="1" indent="-285750" algn="l" rtl="0">
              <a:lnSpc>
                <a:spcPct val="100000"/>
              </a:lnSpc>
              <a:spcBef>
                <a:spcPts val="0"/>
              </a:spcBef>
              <a:spcAft>
                <a:spcPts val="0"/>
              </a:spcAft>
              <a:buClr>
                <a:srgbClr val="4BB2FF"/>
              </a:buClr>
              <a:buSzPts val="1800"/>
              <a:buFont typeface="Roboto Light"/>
              <a:buChar char="→"/>
            </a:pPr>
            <a:r>
              <a:rPr lang="nl-NL" sz="1800" b="0"/>
              <a:t>How does your company deal with this?</a:t>
            </a:r>
            <a:endParaRPr sz="1800" b="0"/>
          </a:p>
          <a:p>
            <a:pPr marL="285750" lvl="1" indent="-285750" algn="l" rtl="0">
              <a:lnSpc>
                <a:spcPct val="100000"/>
              </a:lnSpc>
              <a:spcBef>
                <a:spcPts val="0"/>
              </a:spcBef>
              <a:spcAft>
                <a:spcPts val="0"/>
              </a:spcAft>
              <a:buClr>
                <a:srgbClr val="4BB2FF"/>
              </a:buClr>
              <a:buSzPts val="1800"/>
              <a:buFont typeface="Roboto Light"/>
              <a:buChar char="→"/>
            </a:pPr>
            <a:r>
              <a:rPr lang="nl-NL" sz="1800" b="0">
                <a:latin typeface="Roboto Light"/>
                <a:ea typeface="Roboto Light"/>
                <a:cs typeface="Roboto Light"/>
                <a:sym typeface="Roboto Light"/>
              </a:rPr>
              <a:t>Is </a:t>
            </a:r>
            <a:r>
              <a:rPr lang="nl-NL" sz="1800" b="0"/>
              <a:t>‘cherry picking’ a </a:t>
            </a:r>
            <a:r>
              <a:rPr lang="nl-NL" sz="1800" b="0">
                <a:latin typeface="Roboto Light"/>
                <a:ea typeface="Roboto Light"/>
                <a:cs typeface="Roboto Light"/>
                <a:sym typeface="Roboto Light"/>
              </a:rPr>
              <a:t>sensible / pragmatic approach?</a:t>
            </a:r>
            <a:endParaRPr/>
          </a:p>
          <a:p>
            <a:pPr marL="285750" lvl="1" indent="-285750" algn="l" rtl="0">
              <a:lnSpc>
                <a:spcPct val="100000"/>
              </a:lnSpc>
              <a:spcBef>
                <a:spcPts val="0"/>
              </a:spcBef>
              <a:spcAft>
                <a:spcPts val="0"/>
              </a:spcAft>
              <a:buClr>
                <a:srgbClr val="4BB2FF"/>
              </a:buClr>
              <a:buSzPts val="1800"/>
              <a:buFont typeface="Roboto Light"/>
              <a:buChar char="→"/>
            </a:pPr>
            <a:r>
              <a:rPr lang="nl-NL" sz="1800" b="0">
                <a:latin typeface="Roboto Light"/>
                <a:ea typeface="Roboto Light"/>
                <a:cs typeface="Roboto Light"/>
                <a:sym typeface="Roboto Light"/>
              </a:rPr>
              <a:t>How to select the relevant cells</a:t>
            </a:r>
            <a:r>
              <a:rPr lang="nl-NL" sz="1800" b="0"/>
              <a:t>?</a:t>
            </a:r>
            <a:r>
              <a:rPr lang="nl-NL" sz="1800" b="0">
                <a:latin typeface="Roboto Light"/>
                <a:ea typeface="Roboto Light"/>
                <a:cs typeface="Roboto Light"/>
                <a:sym typeface="Roboto Light"/>
              </a:rPr>
              <a:t> </a:t>
            </a:r>
            <a:endParaRPr/>
          </a:p>
          <a:p>
            <a:pPr marL="742912" lvl="4" indent="-285750" algn="l" rtl="0">
              <a:lnSpc>
                <a:spcPct val="100000"/>
              </a:lnSpc>
              <a:spcBef>
                <a:spcPts val="0"/>
              </a:spcBef>
              <a:spcAft>
                <a:spcPts val="0"/>
              </a:spcAft>
              <a:buClr>
                <a:srgbClr val="4BB2FF"/>
              </a:buClr>
              <a:buSzPts val="1800"/>
              <a:buFont typeface="Roboto Light"/>
              <a:buChar char="→"/>
            </a:pPr>
            <a:r>
              <a:rPr lang="nl-NL"/>
              <a:t>Hot spot identification / mapping</a:t>
            </a:r>
            <a:endParaRPr/>
          </a:p>
          <a:p>
            <a:pPr marL="742912" lvl="4" indent="-285750" algn="l" rtl="0">
              <a:lnSpc>
                <a:spcPct val="100000"/>
              </a:lnSpc>
              <a:spcBef>
                <a:spcPts val="0"/>
              </a:spcBef>
              <a:spcAft>
                <a:spcPts val="0"/>
              </a:spcAft>
              <a:buClr>
                <a:srgbClr val="4BB2FF"/>
              </a:buClr>
              <a:buSzPts val="1800"/>
              <a:buFont typeface="Roboto Light"/>
              <a:buChar char="→"/>
            </a:pPr>
            <a:r>
              <a:rPr lang="nl-NL"/>
              <a:t>What role can LCA play?</a:t>
            </a:r>
            <a:endParaRPr/>
          </a:p>
          <a:p>
            <a:pPr marL="285750" lvl="1" indent="-285750" algn="l" rtl="0">
              <a:lnSpc>
                <a:spcPct val="100000"/>
              </a:lnSpc>
              <a:spcBef>
                <a:spcPts val="0"/>
              </a:spcBef>
              <a:spcAft>
                <a:spcPts val="0"/>
              </a:spcAft>
              <a:buClr>
                <a:srgbClr val="4BB2FF"/>
              </a:buClr>
              <a:buSzPts val="1800"/>
              <a:buFont typeface="Roboto Light"/>
              <a:buChar char="→"/>
            </a:pPr>
            <a:r>
              <a:rPr lang="nl-NL" sz="1800" b="0">
                <a:latin typeface="Roboto Light"/>
                <a:ea typeface="Roboto Light"/>
                <a:cs typeface="Roboto Light"/>
                <a:sym typeface="Roboto Light"/>
              </a:rPr>
              <a:t>How to address / deal with the cells not selected</a:t>
            </a:r>
            <a:r>
              <a:rPr lang="nl-NL" sz="1800" b="0"/>
              <a:t>?</a:t>
            </a:r>
            <a:endParaRPr/>
          </a:p>
        </p:txBody>
      </p:sp>
      <p:grpSp>
        <p:nvGrpSpPr>
          <p:cNvPr id="513" name="Google Shape;513;p21"/>
          <p:cNvGrpSpPr/>
          <p:nvPr/>
        </p:nvGrpSpPr>
        <p:grpSpPr>
          <a:xfrm rot="10800000" flipH="1">
            <a:off x="4330320" y="2095773"/>
            <a:ext cx="104392" cy="2666452"/>
            <a:chOff x="4801149" y="2915439"/>
            <a:chExt cx="126847" cy="3240000"/>
          </a:xfrm>
        </p:grpSpPr>
        <p:cxnSp>
          <p:nvCxnSpPr>
            <p:cNvPr id="514" name="Google Shape;514;p21"/>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515" name="Google Shape;515;p21"/>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516" name="Google Shape;516;p21"/>
          <p:cNvSpPr txBox="1"/>
          <p:nvPr/>
        </p:nvSpPr>
        <p:spPr>
          <a:xfrm>
            <a:off x="1242142" y="3213375"/>
            <a:ext cx="2203100" cy="5181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Two topics for discussion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2"/>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22" name="Google Shape;522;p22"/>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23" name="Google Shape;523;p22"/>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524" name="Google Shape;524;p22"/>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 Cycle Design </a:t>
            </a:r>
            <a:endParaRPr/>
          </a:p>
        </p:txBody>
      </p:sp>
      <p:sp>
        <p:nvSpPr>
          <p:cNvPr id="525" name="Google Shape;525;p22"/>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1D2D4"/>
              </a:buClr>
              <a:buSzPts val="2400"/>
              <a:buFont typeface="Roboto Light"/>
              <a:buNone/>
            </a:pPr>
            <a:r>
              <a:rPr lang="nl-NL" sz="2400">
                <a:solidFill>
                  <a:srgbClr val="D1D2D4"/>
                </a:solidFill>
                <a:latin typeface="Roboto Light"/>
                <a:ea typeface="Roboto Light"/>
                <a:cs typeface="Roboto Light"/>
                <a:sym typeface="Roboto Light"/>
              </a:rPr>
              <a:t>Current status in design practice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a:solidFill>
                  <a:srgbClr val="D1D2D4"/>
                </a:solidFill>
                <a:latin typeface="Roboto Light"/>
                <a:ea typeface="Roboto Light"/>
                <a:cs typeface="Roboto Light"/>
                <a:sym typeface="Roboto Light"/>
              </a:rPr>
              <a:t>Framework to scope Life Cycle Design elements </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lvl="0" indent="0" algn="l" rtl="0">
              <a:lnSpc>
                <a:spcPct val="155000"/>
              </a:lnSpc>
              <a:spcBef>
                <a:spcPts val="363"/>
              </a:spcBef>
              <a:spcAft>
                <a:spcPts val="0"/>
              </a:spcAft>
              <a:buClr>
                <a:srgbClr val="000095"/>
              </a:buClr>
              <a:buSzPts val="2400"/>
              <a:buNone/>
            </a:pPr>
            <a:r>
              <a:rPr lang="nl-NL" sz="2400" b="1">
                <a:solidFill>
                  <a:srgbClr val="000095"/>
                </a:solidFill>
                <a:latin typeface="Roboto Medium"/>
                <a:ea typeface="Roboto Medium"/>
                <a:cs typeface="Roboto Medium"/>
                <a:sym typeface="Roboto Medium"/>
              </a:rPr>
              <a:t>Applying the framework for two sectors</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b="0" i="0">
                <a:solidFill>
                  <a:srgbClr val="D1D2D4"/>
                </a:solidFill>
                <a:latin typeface="Roboto Light"/>
                <a:ea typeface="Roboto Light"/>
                <a:cs typeface="Roboto Light"/>
                <a:sym typeface="Roboto Light"/>
              </a:rPr>
              <a:t>Conclusions and subject for further debate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latin typeface="Roboto Light"/>
              <a:ea typeface="Roboto Light"/>
              <a:cs typeface="Roboto Light"/>
              <a:sym typeface="Roboto Light"/>
            </a:endParaRPr>
          </a:p>
        </p:txBody>
      </p:sp>
      <p:grpSp>
        <p:nvGrpSpPr>
          <p:cNvPr id="526" name="Google Shape;526;p22"/>
          <p:cNvGrpSpPr/>
          <p:nvPr/>
        </p:nvGrpSpPr>
        <p:grpSpPr>
          <a:xfrm rot="10800000" flipH="1">
            <a:off x="4330320" y="2188133"/>
            <a:ext cx="104392" cy="2666452"/>
            <a:chOff x="4801149" y="2915439"/>
            <a:chExt cx="126847" cy="3240000"/>
          </a:xfrm>
        </p:grpSpPr>
        <p:cxnSp>
          <p:nvCxnSpPr>
            <p:cNvPr id="527" name="Google Shape;527;p22"/>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528" name="Google Shape;528;p22"/>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529" name="Google Shape;529;p22"/>
          <p:cNvSpPr txBox="1"/>
          <p:nvPr/>
        </p:nvSpPr>
        <p:spPr>
          <a:xfrm>
            <a:off x="1242142" y="3185667"/>
            <a:ext cx="2203100" cy="5181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Content of exploration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4ce9ae2ee3_1_61"/>
          <p:cNvSpPr txBox="1"/>
          <p:nvPr/>
        </p:nvSpPr>
        <p:spPr>
          <a:xfrm>
            <a:off x="1179871" y="2936557"/>
            <a:ext cx="3988271"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3200" b="0" i="0" u="none" strike="noStrike" cap="none">
                <a:solidFill>
                  <a:schemeClr val="lt1"/>
                </a:solidFill>
                <a:latin typeface="Roboto Medium"/>
                <a:ea typeface="Roboto Medium"/>
                <a:cs typeface="Roboto Medium"/>
                <a:sym typeface="Roboto Medium"/>
              </a:rPr>
              <a:t>(Design) challenges </a:t>
            </a:r>
            <a:br>
              <a:rPr lang="nl-NL" sz="3200" b="0" i="0" u="none" strike="noStrike" cap="none">
                <a:solidFill>
                  <a:schemeClr val="lt1"/>
                </a:solidFill>
                <a:latin typeface="Roboto Medium"/>
                <a:ea typeface="Roboto Medium"/>
                <a:cs typeface="Roboto Medium"/>
                <a:sym typeface="Roboto Medium"/>
              </a:rPr>
            </a:br>
            <a:r>
              <a:rPr lang="nl-NL" sz="3200" b="0" i="0" u="none" strike="noStrike" cap="none">
                <a:solidFill>
                  <a:schemeClr val="lt1"/>
                </a:solidFill>
                <a:latin typeface="Roboto Medium"/>
                <a:ea typeface="Roboto Medium"/>
                <a:cs typeface="Roboto Medium"/>
                <a:sym typeface="Roboto Medium"/>
              </a:rPr>
              <a:t>in electronic products</a:t>
            </a:r>
            <a:endParaRPr sz="3200" b="0" i="0" u="none" strike="noStrike" cap="none">
              <a:solidFill>
                <a:schemeClr val="lt1"/>
              </a:solidFill>
              <a:latin typeface="Roboto Medium"/>
              <a:ea typeface="Roboto Medium"/>
              <a:cs typeface="Roboto Medium"/>
              <a:sym typeface="Roboto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g24ce9ae2ee3_1_66"/>
          <p:cNvPicPr preferRelativeResize="0"/>
          <p:nvPr/>
        </p:nvPicPr>
        <p:blipFill rotWithShape="1">
          <a:blip r:embed="rId3">
            <a:alphaModFix/>
          </a:blip>
          <a:srcRect b="7062"/>
          <a:stretch/>
        </p:blipFill>
        <p:spPr>
          <a:xfrm>
            <a:off x="2500098" y="35258"/>
            <a:ext cx="9691902" cy="6230476"/>
          </a:xfrm>
          <a:prstGeom prst="rect">
            <a:avLst/>
          </a:prstGeom>
          <a:noFill/>
          <a:ln>
            <a:noFill/>
          </a:ln>
        </p:spPr>
      </p:pic>
      <p:sp>
        <p:nvSpPr>
          <p:cNvPr id="540" name="Google Shape;540;g24ce9ae2ee3_1_66"/>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Understanding eco-cost along the</a:t>
            </a:r>
            <a:endParaRPr/>
          </a:p>
        </p:txBody>
      </p:sp>
      <p:sp>
        <p:nvSpPr>
          <p:cNvPr id="541" name="Google Shape;541;g24ce9ae2ee3_1_66"/>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Life-cycle</a:t>
            </a:r>
            <a:endParaRPr/>
          </a:p>
        </p:txBody>
      </p:sp>
      <p:sp>
        <p:nvSpPr>
          <p:cNvPr id="542" name="Google Shape;542;g24ce9ae2ee3_1_66"/>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543" name="Google Shape;543;g24ce9ae2ee3_1_66"/>
          <p:cNvSpPr>
            <a:spLocks noGrp="1"/>
          </p:cNvSpPr>
          <p:nvPr>
            <p:ph type="dgm" idx="5"/>
          </p:nvPr>
        </p:nvSpPr>
        <p:spPr>
          <a:xfrm rot="-5400000">
            <a:off x="-419583" y="5736899"/>
            <a:ext cx="1552849" cy="83048"/>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44" name="Google Shape;544;g24ce9ae2ee3_1_66"/>
          <p:cNvSpPr>
            <a:spLocks noGrp="1"/>
          </p:cNvSpPr>
          <p:nvPr>
            <p:ph type="dgm" idx="6"/>
          </p:nvPr>
        </p:nvSpPr>
        <p:spPr>
          <a:xfrm>
            <a:off x="577597" y="639038"/>
            <a:ext cx="116890" cy="102255"/>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45" name="Google Shape;545;g24ce9ae2ee3_1_66"/>
          <p:cNvSpPr txBox="1"/>
          <p:nvPr/>
        </p:nvSpPr>
        <p:spPr>
          <a:xfrm>
            <a:off x="3946900" y="5942625"/>
            <a:ext cx="1884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900">
                <a:solidFill>
                  <a:schemeClr val="accent4"/>
                </a:solidFill>
              </a:rPr>
              <a:t>© Ronja Scholz Fraunhofer IZM</a:t>
            </a:r>
            <a:endParaRPr sz="700">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40" name="Google Shape;140;p3"/>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41" name="Google Shape;141;p3"/>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142" name="Google Shape;142;p3"/>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 Cycle Design </a:t>
            </a:r>
            <a:endParaRPr/>
          </a:p>
        </p:txBody>
      </p:sp>
      <p:sp>
        <p:nvSpPr>
          <p:cNvPr id="143" name="Google Shape;143;p3"/>
          <p:cNvSpPr txBox="1">
            <a:spLocks noGrp="1"/>
          </p:cNvSpPr>
          <p:nvPr>
            <p:ph type="body" idx="5"/>
          </p:nvPr>
        </p:nvSpPr>
        <p:spPr>
          <a:xfrm>
            <a:off x="6719908" y="2424989"/>
            <a:ext cx="4670700" cy="41415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0" i="0">
                <a:solidFill>
                  <a:srgbClr val="202124"/>
                </a:solidFill>
                <a:latin typeface="Roboto Light"/>
                <a:ea typeface="Roboto Light"/>
                <a:cs typeface="Roboto Light"/>
                <a:sym typeface="Roboto Light"/>
              </a:rPr>
              <a:t>Life-Cycle Design is the environmentally sound design of products based on the whole lifecycle starting from exploitation and processing of raw materials, preproduction, production, distribution, to use and returning materials back into the industrial cycles.</a:t>
            </a:r>
            <a:endParaRPr sz="2400">
              <a:latin typeface="Roboto Light"/>
              <a:ea typeface="Roboto Light"/>
              <a:cs typeface="Roboto Light"/>
              <a:sym typeface="Roboto Light"/>
            </a:endParaRPr>
          </a:p>
        </p:txBody>
      </p:sp>
      <p:grpSp>
        <p:nvGrpSpPr>
          <p:cNvPr id="144" name="Google Shape;144;p3"/>
          <p:cNvGrpSpPr/>
          <p:nvPr/>
        </p:nvGrpSpPr>
        <p:grpSpPr>
          <a:xfrm rot="10800000" flipH="1">
            <a:off x="4330437" y="3162444"/>
            <a:ext cx="104395" cy="2666520"/>
            <a:chOff x="4801149" y="2915439"/>
            <a:chExt cx="126847" cy="3240000"/>
          </a:xfrm>
        </p:grpSpPr>
        <p:cxnSp>
          <p:nvCxnSpPr>
            <p:cNvPr id="145" name="Google Shape;145;p3"/>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146" name="Google Shape;146;p3"/>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147" name="Google Shape;147;p3"/>
          <p:cNvSpPr txBox="1"/>
          <p:nvPr/>
        </p:nvSpPr>
        <p:spPr>
          <a:xfrm>
            <a:off x="1242142" y="4280175"/>
            <a:ext cx="2203200" cy="51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Definition </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24ce9ae2ee3_1_75"/>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Understanding hotspots</a:t>
            </a:r>
            <a:endParaRPr/>
          </a:p>
        </p:txBody>
      </p:sp>
      <p:sp>
        <p:nvSpPr>
          <p:cNvPr id="551" name="Google Shape;551;g24ce9ae2ee3_1_75"/>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LCAs of white goods</a:t>
            </a:r>
            <a:endParaRPr/>
          </a:p>
        </p:txBody>
      </p:sp>
      <p:sp>
        <p:nvSpPr>
          <p:cNvPr id="552" name="Google Shape;552;g24ce9ae2ee3_1_75"/>
          <p:cNvSpPr txBox="1">
            <a:spLocks noGrp="1"/>
          </p:cNvSpPr>
          <p:nvPr>
            <p:ph type="body" idx="4"/>
          </p:nvPr>
        </p:nvSpPr>
        <p:spPr>
          <a:xfrm>
            <a:off x="9850979" y="6329819"/>
            <a:ext cx="1723656" cy="2250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5"/>
              </a:buClr>
              <a:buSzPts val="1000"/>
              <a:buNone/>
            </a:pPr>
            <a:endParaRPr/>
          </a:p>
        </p:txBody>
      </p:sp>
      <p:sp>
        <p:nvSpPr>
          <p:cNvPr id="553" name="Google Shape;553;g24ce9ae2ee3_1_75"/>
          <p:cNvSpPr>
            <a:spLocks noGrp="1"/>
          </p:cNvSpPr>
          <p:nvPr>
            <p:ph type="dgm" idx="5"/>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54" name="Google Shape;554;g24ce9ae2ee3_1_75"/>
          <p:cNvSpPr>
            <a:spLocks noGrp="1"/>
          </p:cNvSpPr>
          <p:nvPr>
            <p:ph type="dgm" idx="6"/>
          </p:nvPr>
        </p:nvSpPr>
        <p:spPr>
          <a:xfrm>
            <a:off x="577597" y="652280"/>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graphicFrame>
        <p:nvGraphicFramePr>
          <p:cNvPr id="555" name="Google Shape;555;g24ce9ae2ee3_1_75"/>
          <p:cNvGraphicFramePr/>
          <p:nvPr/>
        </p:nvGraphicFramePr>
        <p:xfrm>
          <a:off x="1208875" y="1481505"/>
          <a:ext cx="10059175" cy="4406285"/>
        </p:xfrm>
        <a:graphic>
          <a:graphicData uri="http://schemas.openxmlformats.org/drawingml/2006/table">
            <a:tbl>
              <a:tblPr>
                <a:noFill/>
                <a:tableStyleId>{C9C2E204-D64E-491F-80FA-B6510F00449D}</a:tableStyleId>
              </a:tblPr>
              <a:tblGrid>
                <a:gridCol w="1195400">
                  <a:extLst>
                    <a:ext uri="{9D8B030D-6E8A-4147-A177-3AD203B41FA5}">
                      <a16:colId xmlns:a16="http://schemas.microsoft.com/office/drawing/2014/main" val="20000"/>
                    </a:ext>
                  </a:extLst>
                </a:gridCol>
                <a:gridCol w="3789575">
                  <a:extLst>
                    <a:ext uri="{9D8B030D-6E8A-4147-A177-3AD203B41FA5}">
                      <a16:colId xmlns:a16="http://schemas.microsoft.com/office/drawing/2014/main" val="20001"/>
                    </a:ext>
                  </a:extLst>
                </a:gridCol>
                <a:gridCol w="756975">
                  <a:extLst>
                    <a:ext uri="{9D8B030D-6E8A-4147-A177-3AD203B41FA5}">
                      <a16:colId xmlns:a16="http://schemas.microsoft.com/office/drawing/2014/main" val="20002"/>
                    </a:ext>
                  </a:extLst>
                </a:gridCol>
                <a:gridCol w="756975">
                  <a:extLst>
                    <a:ext uri="{9D8B030D-6E8A-4147-A177-3AD203B41FA5}">
                      <a16:colId xmlns:a16="http://schemas.microsoft.com/office/drawing/2014/main" val="20003"/>
                    </a:ext>
                  </a:extLst>
                </a:gridCol>
                <a:gridCol w="756975">
                  <a:extLst>
                    <a:ext uri="{9D8B030D-6E8A-4147-A177-3AD203B41FA5}">
                      <a16:colId xmlns:a16="http://schemas.microsoft.com/office/drawing/2014/main" val="20004"/>
                    </a:ext>
                  </a:extLst>
                </a:gridCol>
                <a:gridCol w="756975">
                  <a:extLst>
                    <a:ext uri="{9D8B030D-6E8A-4147-A177-3AD203B41FA5}">
                      <a16:colId xmlns:a16="http://schemas.microsoft.com/office/drawing/2014/main" val="20005"/>
                    </a:ext>
                  </a:extLst>
                </a:gridCol>
                <a:gridCol w="2046300">
                  <a:extLst>
                    <a:ext uri="{9D8B030D-6E8A-4147-A177-3AD203B41FA5}">
                      <a16:colId xmlns:a16="http://schemas.microsoft.com/office/drawing/2014/main" val="20006"/>
                    </a:ext>
                  </a:extLst>
                </a:gridCol>
              </a:tblGrid>
              <a:tr h="167000">
                <a:tc>
                  <a:txBody>
                    <a:bodyPr/>
                    <a:lstStyle/>
                    <a:p>
                      <a:pPr marL="0" marR="0" lvl="0" indent="0" algn="l" rtl="0">
                        <a:spcBef>
                          <a:spcPts val="0"/>
                        </a:spcBef>
                        <a:spcAft>
                          <a:spcPts val="0"/>
                        </a:spcAft>
                        <a:buNone/>
                      </a:pPr>
                      <a:endParaRPr sz="900" b="0" i="0" u="none" strike="noStrike" cap="none">
                        <a:solidFill>
                          <a:srgbClr val="000000"/>
                        </a:solidFill>
                        <a:latin typeface="Roboto Medium"/>
                        <a:ea typeface="Roboto Medium"/>
                        <a:cs typeface="Roboto Medium"/>
                        <a:sym typeface="Roboto Medium"/>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Roboto Medium"/>
                        <a:ea typeface="Roboto Medium"/>
                        <a:cs typeface="Roboto Medium"/>
                        <a:sym typeface="Roboto Medium"/>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GWP (%)</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marL="0" marR="0" lvl="0" indent="0" algn="l" rtl="0">
                        <a:spcBef>
                          <a:spcPts val="0"/>
                        </a:spcBef>
                        <a:spcAft>
                          <a:spcPts val="0"/>
                        </a:spcAft>
                        <a:buNone/>
                      </a:pPr>
                      <a:endParaRPr sz="900" b="0" i="0" u="none" strike="noStrike" cap="none">
                        <a:solidFill>
                          <a:srgbClr val="000000"/>
                        </a:solidFill>
                        <a:latin typeface="Roboto Medium"/>
                        <a:ea typeface="Roboto Medium"/>
                        <a:cs typeface="Roboto Medium"/>
                        <a:sym typeface="Roboto Medium"/>
                      </a:endParaRPr>
                    </a:p>
                  </a:txBody>
                  <a:tcPr marL="0" marR="0" marT="0" marB="0"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6225">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Product Group</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Product Reference</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Production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Use</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Distrib.</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EOL</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Source</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67000">
                <a:tc rowSpan="8">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Vacuum</a:t>
                      </a:r>
                      <a:br>
                        <a:rPr lang="nl-NL" sz="900" b="0" i="0" u="none" strike="noStrike" cap="none">
                          <a:solidFill>
                            <a:srgbClr val="000000"/>
                          </a:solidFill>
                          <a:latin typeface="Roboto Medium"/>
                          <a:ea typeface="Roboto Medium"/>
                          <a:cs typeface="Roboto Medium"/>
                          <a:sym typeface="Roboto Medium"/>
                        </a:rPr>
                      </a:br>
                      <a:r>
                        <a:rPr lang="nl-NL" sz="900" b="0" i="0" u="none" strike="noStrike" cap="none">
                          <a:solidFill>
                            <a:srgbClr val="000000"/>
                          </a:solidFill>
                          <a:latin typeface="Roboto Medium"/>
                          <a:ea typeface="Roboto Medium"/>
                          <a:cs typeface="Roboto Medium"/>
                          <a:sym typeface="Roboto Medium"/>
                        </a:rPr>
                        <a:t>Cleaner</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Canister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2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77%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817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2DE8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-5%</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0D47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Gallego-Schmid et al. 2016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Canister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E8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7B6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DD8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Bobba et a. 2015</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Canister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EA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F6D"/>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3%</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081"/>
                    </a:solidFill>
                  </a:tcPr>
                </a:tc>
                <a:tc rowSpan="3">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Blepp et al. 2013</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Hand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E9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E6C"/>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3%</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081"/>
                    </a:solidFill>
                  </a:tcPr>
                </a:tc>
                <a:tc vMerge="1">
                  <a:txBody>
                    <a:bodyPr/>
                    <a:lstStyle/>
                    <a:p>
                      <a:endParaRPr lang="nl-NL"/>
                    </a:p>
                  </a:txBody>
                  <a:tcPr/>
                </a:tc>
                <a:extLst>
                  <a:ext uri="{0D108BD9-81ED-4DB2-BD59-A6C34878D82A}">
                    <a16:rowId xmlns:a16="http://schemas.microsoft.com/office/drawing/2014/main" val="10005"/>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Battery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CE7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9875"/>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B84"/>
                    </a:solidFill>
                  </a:tcPr>
                </a:tc>
                <a:tc vMerge="1">
                  <a:txBody>
                    <a:bodyPr/>
                    <a:lstStyle/>
                    <a:p>
                      <a:endParaRPr lang="nl-NL"/>
                    </a:p>
                  </a:txBody>
                  <a:tcPr/>
                </a:tc>
                <a:extLst>
                  <a:ext uri="{0D108BD9-81ED-4DB2-BD59-A6C34878D82A}">
                    <a16:rowId xmlns:a16="http://schemas.microsoft.com/office/drawing/2014/main" val="10006"/>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Canister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CF7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917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B84"/>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4D57F"/>
                    </a:solidFill>
                  </a:tcPr>
                </a:tc>
                <a:tc rowSpan="3">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Ramens et al. 2019</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Cordless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33%</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C67D"/>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63%</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9774"/>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E7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67F"/>
                    </a:solidFill>
                  </a:tcPr>
                </a:tc>
                <a:tc vMerge="1">
                  <a:txBody>
                    <a:bodyPr/>
                    <a:lstStyle/>
                    <a:p>
                      <a:endParaRPr lang="nl-NL"/>
                    </a:p>
                  </a:txBody>
                  <a:tcPr/>
                </a:tc>
                <a:extLst>
                  <a:ext uri="{0D108BD9-81ED-4DB2-BD59-A6C34878D82A}">
                    <a16:rowId xmlns:a16="http://schemas.microsoft.com/office/drawing/2014/main" val="10008"/>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Robot VC</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AF79"/>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B079"/>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E58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4DA80"/>
                    </a:solidFill>
                  </a:tcPr>
                </a:tc>
                <a:tc vMerge="1">
                  <a:txBody>
                    <a:bodyPr/>
                    <a:lstStyle/>
                    <a:p>
                      <a:endParaRPr lang="nl-NL"/>
                    </a:p>
                  </a:txBody>
                  <a:tcPr/>
                </a:tc>
                <a:extLst>
                  <a:ext uri="{0D108BD9-81ED-4DB2-BD59-A6C34878D82A}">
                    <a16:rowId xmlns:a16="http://schemas.microsoft.com/office/drawing/2014/main" val="10009"/>
                  </a:ext>
                </a:extLst>
              </a:tr>
              <a:tr h="167000">
                <a:tc rowSpan="3">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Washing</a:t>
                      </a:r>
                      <a:br>
                        <a:rPr lang="nl-NL" sz="900" b="0" i="0" u="none" strike="noStrike" cap="none">
                          <a:solidFill>
                            <a:srgbClr val="000000"/>
                          </a:solidFill>
                          <a:latin typeface="Roboto Medium"/>
                          <a:ea typeface="Roboto Medium"/>
                          <a:cs typeface="Roboto Medium"/>
                          <a:sym typeface="Roboto Medium"/>
                        </a:rPr>
                      </a:br>
                      <a:r>
                        <a:rPr lang="nl-NL" sz="900" b="0" i="0" u="none" strike="noStrike" cap="none">
                          <a:solidFill>
                            <a:srgbClr val="000000"/>
                          </a:solidFill>
                          <a:latin typeface="Roboto Medium"/>
                          <a:ea typeface="Roboto Medium"/>
                          <a:cs typeface="Roboto Medium"/>
                          <a:sym typeface="Roboto Medium"/>
                        </a:rPr>
                        <a:t>Machines</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horizontal-axis WM</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25%</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3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79%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7E6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BDC8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1D47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Rüdenauer et al. 2005</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Reference horizontal-axis WM</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B77A"/>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74%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867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DF8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3BE7B"/>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Yuan et al. 2016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Base Case WM</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C8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7C6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3%</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AE08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CD7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Boyano et al. 2017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67000">
                <a:tc rowSpan="2">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Dishwasher</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Standard Dishwasher (A)</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A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91%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B6C"/>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rowSpan="2">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Gensch et al. 2013</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Standard Dishwasher (A+++))</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13%</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6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716D"/>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vMerge="1">
                  <a:txBody>
                    <a:bodyPr/>
                    <a:lstStyle/>
                    <a:p>
                      <a:endParaRPr lang="nl-NL"/>
                    </a:p>
                  </a:txBody>
                  <a:tcPr/>
                </a:tc>
                <a:extLst>
                  <a:ext uri="{0D108BD9-81ED-4DB2-BD59-A6C34878D82A}">
                    <a16:rowId xmlns:a16="http://schemas.microsoft.com/office/drawing/2014/main" val="10014"/>
                  </a:ext>
                </a:extLst>
              </a:tr>
              <a:tr h="217000">
                <a:tc rowSpan="2">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Fridge</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Base Case household fridge</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E8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796E"/>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E58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9D27F"/>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VHK et al. 2016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Base Case household fridge</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784"/>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E6C"/>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0D8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Rüdenauer et al. 2007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67000">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Kettle</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Electric Kettle</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E7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92%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8696B"/>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DDC8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DDC81"/>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Marcinkowski et al. 2017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67000">
                <a:tc rowSpan="7">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Coffee</a:t>
                      </a:r>
                      <a:br>
                        <a:rPr lang="nl-NL" sz="900" b="0" i="0" u="none" strike="noStrike" cap="none">
                          <a:solidFill>
                            <a:srgbClr val="000000"/>
                          </a:solidFill>
                          <a:latin typeface="Roboto Medium"/>
                          <a:ea typeface="Roboto Medium"/>
                          <a:cs typeface="Roboto Medium"/>
                          <a:sym typeface="Roboto Medium"/>
                        </a:rPr>
                      </a:br>
                      <a:r>
                        <a:rPr lang="nl-NL" sz="900" b="0" i="0" u="none" strike="noStrike" cap="none">
                          <a:solidFill>
                            <a:srgbClr val="000000"/>
                          </a:solidFill>
                          <a:latin typeface="Roboto Medium"/>
                          <a:ea typeface="Roboto Medium"/>
                          <a:cs typeface="Roboto Medium"/>
                          <a:sym typeface="Roboto Medium"/>
                        </a:rPr>
                        <a:t>Machine</a:t>
                      </a:r>
                      <a:endParaRPr sz="900" b="0" i="0" u="none" strike="noStrike" cap="none">
                        <a:solidFill>
                          <a:srgbClr val="000000"/>
                        </a:solidFill>
                        <a:latin typeface="Roboto Medium"/>
                        <a:ea typeface="Roboto Medium"/>
                        <a:cs typeface="Roboto Medium"/>
                        <a:sym typeface="Roboto Medium"/>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Nespresso</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DBB7B"/>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CB079"/>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E8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5%</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6E38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Quantis 2013</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French Press</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A84"/>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706D"/>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4DE81"/>
                    </a:solidFill>
                  </a:tcPr>
                </a:tc>
                <a:tc rowSpan="6">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Brommer et al. 2011</a:t>
                      </a:r>
                      <a:endParaRPr/>
                    </a:p>
                  </a:txBody>
                  <a:tcPr marL="81875" marR="81875" marT="40950" marB="409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Filter drip coffee maker</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48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78%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807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7E883"/>
                    </a:solidFill>
                  </a:tcPr>
                </a:tc>
                <a:tc vMerge="1">
                  <a:txBody>
                    <a:bodyPr/>
                    <a:lstStyle/>
                    <a:p>
                      <a:endParaRPr lang="nl-NL"/>
                    </a:p>
                  </a:txBody>
                  <a:tcPr/>
                </a:tc>
                <a:extLst>
                  <a:ext uri="{0D108BD9-81ED-4DB2-BD59-A6C34878D82A}">
                    <a16:rowId xmlns:a16="http://schemas.microsoft.com/office/drawing/2014/main" val="10020"/>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Fully automatic coffee</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E582"/>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90%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6C6C"/>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EE182"/>
                    </a:solidFill>
                  </a:tcPr>
                </a:tc>
                <a:tc vMerge="1">
                  <a:txBody>
                    <a:bodyPr/>
                    <a:lstStyle/>
                    <a:p>
                      <a:endParaRPr lang="nl-NL"/>
                    </a:p>
                  </a:txBody>
                  <a:tcPr/>
                </a:tc>
                <a:extLst>
                  <a:ext uri="{0D108BD9-81ED-4DB2-BD59-A6C34878D82A}">
                    <a16:rowId xmlns:a16="http://schemas.microsoft.com/office/drawing/2014/main" val="10021"/>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Pad filter machine with credit</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B84"/>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86%</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9736D"/>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2E282"/>
                    </a:solidFill>
                  </a:tcPr>
                </a:tc>
                <a:tc vMerge="1">
                  <a:txBody>
                    <a:bodyPr/>
                    <a:lstStyle/>
                    <a:p>
                      <a:endParaRPr lang="nl-NL"/>
                    </a:p>
                  </a:txBody>
                  <a:tcPr/>
                </a:tc>
                <a:extLst>
                  <a:ext uri="{0D108BD9-81ED-4DB2-BD59-A6C34878D82A}">
                    <a16:rowId xmlns:a16="http://schemas.microsoft.com/office/drawing/2014/main" val="10022"/>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Capsule (PP+Alu) with credit</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25%</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3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64%</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9674"/>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12%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884"/>
                    </a:solidFill>
                  </a:tcPr>
                </a:tc>
                <a:tc vMerge="1">
                  <a:txBody>
                    <a:bodyPr/>
                    <a:lstStyle/>
                    <a:p>
                      <a:endParaRPr lang="nl-NL"/>
                    </a:p>
                  </a:txBody>
                  <a:tcPr/>
                </a:tc>
                <a:extLst>
                  <a:ext uri="{0D108BD9-81ED-4DB2-BD59-A6C34878D82A}">
                    <a16:rowId xmlns:a16="http://schemas.microsoft.com/office/drawing/2014/main" val="10023"/>
                  </a:ext>
                </a:extLst>
              </a:tr>
              <a:tr h="167000">
                <a:tc vMerge="1">
                  <a:txBody>
                    <a:bodyPr/>
                    <a:lstStyle/>
                    <a:p>
                      <a:endParaRPr lang="nl-NL"/>
                    </a:p>
                  </a:txBody>
                  <a:tcPr/>
                </a:tc>
                <a:tc>
                  <a:txBody>
                    <a:bodyPr/>
                    <a:lstStyle/>
                    <a:p>
                      <a:pPr marL="0" marR="0" lvl="0" indent="0" algn="l"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Capsule (100% Alu) with credit</a:t>
                      </a:r>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25%</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ED4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69%</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A8E73"/>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0%</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DB80"/>
                    </a:solidFill>
                  </a:tcPr>
                </a:tc>
                <a:tc>
                  <a:txBody>
                    <a:bodyPr/>
                    <a:lstStyle/>
                    <a:p>
                      <a:pPr marL="0" marR="0" lvl="0" indent="0" algn="ctr" rtl="0">
                        <a:spcBef>
                          <a:spcPts val="0"/>
                        </a:spcBef>
                        <a:spcAft>
                          <a:spcPts val="0"/>
                        </a:spcAft>
                        <a:buNone/>
                      </a:pPr>
                      <a:r>
                        <a:rPr lang="nl-NL" sz="900" b="0" i="0" u="none" strike="noStrike" cap="none">
                          <a:solidFill>
                            <a:srgbClr val="000000"/>
                          </a:solidFill>
                          <a:latin typeface="Roboto Medium"/>
                          <a:ea typeface="Roboto Medium"/>
                          <a:cs typeface="Roboto Medium"/>
                          <a:sym typeface="Roboto Medium"/>
                        </a:rPr>
                        <a:t>7%</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0E683"/>
                    </a:solidFill>
                  </a:tcPr>
                </a:tc>
                <a:tc vMerge="1">
                  <a:txBody>
                    <a:bodyPr/>
                    <a:lstStyle/>
                    <a:p>
                      <a:endParaRPr lang="nl-NL"/>
                    </a:p>
                  </a:txBody>
                  <a:tcPr/>
                </a:tc>
                <a:extLst>
                  <a:ext uri="{0D108BD9-81ED-4DB2-BD59-A6C34878D82A}">
                    <a16:rowId xmlns:a16="http://schemas.microsoft.com/office/drawing/2014/main" val="10024"/>
                  </a:ext>
                </a:extLst>
              </a:tr>
            </a:tbl>
          </a:graphicData>
        </a:graphic>
      </p:graphicFrame>
      <p:sp>
        <p:nvSpPr>
          <p:cNvPr id="556" name="Google Shape;556;g24ce9ae2ee3_1_75"/>
          <p:cNvSpPr txBox="1"/>
          <p:nvPr/>
        </p:nvSpPr>
        <p:spPr>
          <a:xfrm>
            <a:off x="956206" y="5932678"/>
            <a:ext cx="5040838"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2"/>
              </a:buClr>
              <a:buSzPts val="1000"/>
              <a:buFont typeface="Noto Sans Symbols"/>
              <a:buNone/>
            </a:pPr>
            <a:r>
              <a:rPr lang="nl-NL" sz="1000" b="0" i="0" u="none" strike="noStrike" cap="none">
                <a:solidFill>
                  <a:schemeClr val="lt2"/>
                </a:solidFill>
                <a:latin typeface="Roboto Light"/>
                <a:ea typeface="Roboto Light"/>
                <a:cs typeface="Roboto Light"/>
                <a:sym typeface="Roboto Light"/>
              </a:rPr>
              <a:t>Source: Berwald et al. (2020) - Environmental evaluation of current and future design rules</a:t>
            </a:r>
            <a:endParaRPr sz="1000" b="0" i="0" u="none" strike="noStrike" cap="none">
              <a:solidFill>
                <a:schemeClr val="lt2"/>
              </a:solidFill>
              <a:latin typeface="Roboto Light"/>
              <a:ea typeface="Roboto Light"/>
              <a:cs typeface="Roboto Light"/>
              <a:sym typeface="Robot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61" name="Google Shape;561;g24ce9ae2ee3_1_87"/>
          <p:cNvGrpSpPr/>
          <p:nvPr/>
        </p:nvGrpSpPr>
        <p:grpSpPr>
          <a:xfrm>
            <a:off x="1809323" y="1305237"/>
            <a:ext cx="8379679" cy="5145051"/>
            <a:chOff x="986702" y="1290206"/>
            <a:chExt cx="7468081" cy="4585338"/>
          </a:xfrm>
        </p:grpSpPr>
        <p:sp>
          <p:nvSpPr>
            <p:cNvPr id="562" name="Google Shape;562;g24ce9ae2ee3_1_87"/>
            <p:cNvSpPr txBox="1"/>
            <p:nvPr/>
          </p:nvSpPr>
          <p:spPr>
            <a:xfrm>
              <a:off x="986702" y="5642394"/>
              <a:ext cx="4541895" cy="233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050" b="0" i="0" u="none" strike="noStrike" cap="none">
                  <a:solidFill>
                    <a:schemeClr val="lt2"/>
                  </a:solidFill>
                  <a:latin typeface="Roboto Light"/>
                  <a:ea typeface="Roboto Light"/>
                  <a:cs typeface="Roboto Light"/>
                  <a:sym typeface="Roboto Light"/>
                </a:rPr>
                <a:t>Proske et. Al. (2016) “Life Cycle Assessment of the Fairphone 2”</a:t>
              </a:r>
              <a:endParaRPr sz="1050">
                <a:solidFill>
                  <a:schemeClr val="lt2"/>
                </a:solidFill>
                <a:latin typeface="Roboto Light"/>
                <a:ea typeface="Roboto Light"/>
                <a:cs typeface="Roboto Light"/>
                <a:sym typeface="Roboto Light"/>
              </a:endParaRPr>
            </a:p>
          </p:txBody>
        </p:sp>
        <p:grpSp>
          <p:nvGrpSpPr>
            <p:cNvPr id="563" name="Google Shape;563;g24ce9ae2ee3_1_87"/>
            <p:cNvGrpSpPr/>
            <p:nvPr/>
          </p:nvGrpSpPr>
          <p:grpSpPr>
            <a:xfrm>
              <a:off x="1151653" y="1290206"/>
              <a:ext cx="7303130" cy="4379075"/>
              <a:chOff x="5823059" y="582470"/>
              <a:chExt cx="5903813" cy="3818043"/>
            </a:xfrm>
          </p:grpSpPr>
          <p:pic>
            <p:nvPicPr>
              <p:cNvPr id="564" name="Google Shape;564;g24ce9ae2ee3_1_87"/>
              <p:cNvPicPr preferRelativeResize="0"/>
              <p:nvPr/>
            </p:nvPicPr>
            <p:blipFill rotWithShape="1">
              <a:blip r:embed="rId3">
                <a:alphaModFix/>
              </a:blip>
              <a:srcRect/>
              <a:stretch/>
            </p:blipFill>
            <p:spPr>
              <a:xfrm>
                <a:off x="5823059" y="836712"/>
                <a:ext cx="5903813" cy="3563801"/>
              </a:xfrm>
              <a:prstGeom prst="rect">
                <a:avLst/>
              </a:prstGeom>
              <a:noFill/>
              <a:ln>
                <a:noFill/>
              </a:ln>
            </p:spPr>
          </p:pic>
          <p:sp>
            <p:nvSpPr>
              <p:cNvPr id="565" name="Google Shape;565;g24ce9ae2ee3_1_87"/>
              <p:cNvSpPr txBox="1"/>
              <p:nvPr/>
            </p:nvSpPr>
            <p:spPr>
              <a:xfrm>
                <a:off x="6021405" y="1516244"/>
                <a:ext cx="1224136" cy="239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400">
                    <a:solidFill>
                      <a:schemeClr val="dk1"/>
                    </a:solidFill>
                    <a:latin typeface="Roboto Light"/>
                    <a:ea typeface="Roboto Light"/>
                    <a:cs typeface="Roboto Light"/>
                    <a:sym typeface="Roboto Light"/>
                  </a:rPr>
                  <a:t>Smartphone</a:t>
                </a:r>
                <a:endParaRPr/>
              </a:p>
            </p:txBody>
          </p:sp>
          <p:sp>
            <p:nvSpPr>
              <p:cNvPr id="566" name="Google Shape;566;g24ce9ae2ee3_1_87"/>
              <p:cNvSpPr txBox="1"/>
              <p:nvPr/>
            </p:nvSpPr>
            <p:spPr>
              <a:xfrm>
                <a:off x="7559412" y="1200448"/>
                <a:ext cx="1224136" cy="4065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400">
                    <a:solidFill>
                      <a:schemeClr val="dk1"/>
                    </a:solidFill>
                    <a:latin typeface="Roboto Light"/>
                    <a:ea typeface="Roboto Light"/>
                    <a:cs typeface="Roboto Light"/>
                    <a:sym typeface="Roboto Light"/>
                  </a:rPr>
                  <a:t>Smartphone + Repair</a:t>
                </a:r>
                <a:endParaRPr/>
              </a:p>
            </p:txBody>
          </p:sp>
          <p:sp>
            <p:nvSpPr>
              <p:cNvPr id="567" name="Google Shape;567;g24ce9ae2ee3_1_87"/>
              <p:cNvSpPr txBox="1"/>
              <p:nvPr/>
            </p:nvSpPr>
            <p:spPr>
              <a:xfrm>
                <a:off x="9361358" y="582470"/>
                <a:ext cx="1224136" cy="5738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400">
                    <a:solidFill>
                      <a:schemeClr val="dk1"/>
                    </a:solidFill>
                    <a:latin typeface="Roboto Light"/>
                    <a:ea typeface="Roboto Light"/>
                    <a:cs typeface="Roboto Light"/>
                    <a:sym typeface="Roboto Light"/>
                  </a:rPr>
                  <a:t>Smartphone + functional upgrade</a:t>
                </a:r>
                <a:endParaRPr/>
              </a:p>
            </p:txBody>
          </p:sp>
          <p:sp>
            <p:nvSpPr>
              <p:cNvPr id="568" name="Google Shape;568;g24ce9ae2ee3_1_87"/>
              <p:cNvSpPr txBox="1"/>
              <p:nvPr/>
            </p:nvSpPr>
            <p:spPr>
              <a:xfrm>
                <a:off x="6383621" y="2480112"/>
                <a:ext cx="1152128" cy="2152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200">
                    <a:solidFill>
                      <a:schemeClr val="dk1"/>
                    </a:solidFill>
                    <a:latin typeface="Roboto Light"/>
                    <a:ea typeface="Roboto Light"/>
                    <a:cs typeface="Roboto Light"/>
                    <a:sym typeface="Roboto Light"/>
                  </a:rPr>
                  <a:t>3 years use</a:t>
                </a:r>
                <a:endParaRPr sz="1200">
                  <a:solidFill>
                    <a:schemeClr val="dk1"/>
                  </a:solidFill>
                  <a:latin typeface="Roboto Light"/>
                  <a:ea typeface="Roboto Light"/>
                  <a:cs typeface="Roboto Light"/>
                  <a:sym typeface="Roboto Light"/>
                </a:endParaRPr>
              </a:p>
            </p:txBody>
          </p:sp>
          <p:sp>
            <p:nvSpPr>
              <p:cNvPr id="569" name="Google Shape;569;g24ce9ae2ee3_1_87"/>
              <p:cNvSpPr txBox="1"/>
              <p:nvPr/>
            </p:nvSpPr>
            <p:spPr>
              <a:xfrm>
                <a:off x="8096311" y="2480112"/>
                <a:ext cx="1152128" cy="2152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200">
                    <a:solidFill>
                      <a:schemeClr val="dk1"/>
                    </a:solidFill>
                    <a:latin typeface="Roboto Light"/>
                    <a:ea typeface="Roboto Light"/>
                    <a:cs typeface="Roboto Light"/>
                    <a:sym typeface="Roboto Light"/>
                  </a:rPr>
                  <a:t>5 years use</a:t>
                </a:r>
                <a:endParaRPr sz="1200">
                  <a:solidFill>
                    <a:schemeClr val="dk1"/>
                  </a:solidFill>
                  <a:latin typeface="Roboto Light"/>
                  <a:ea typeface="Roboto Light"/>
                  <a:cs typeface="Roboto Light"/>
                  <a:sym typeface="Roboto Light"/>
                </a:endParaRPr>
              </a:p>
            </p:txBody>
          </p:sp>
          <p:sp>
            <p:nvSpPr>
              <p:cNvPr id="570" name="Google Shape;570;g24ce9ae2ee3_1_87"/>
              <p:cNvSpPr txBox="1"/>
              <p:nvPr/>
            </p:nvSpPr>
            <p:spPr>
              <a:xfrm>
                <a:off x="9773438" y="2451505"/>
                <a:ext cx="1152128" cy="2152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200">
                    <a:solidFill>
                      <a:schemeClr val="dk1"/>
                    </a:solidFill>
                    <a:latin typeface="Roboto Light"/>
                    <a:ea typeface="Roboto Light"/>
                    <a:cs typeface="Roboto Light"/>
                    <a:sym typeface="Roboto Light"/>
                  </a:rPr>
                  <a:t>4 years use</a:t>
                </a:r>
                <a:endParaRPr sz="1200">
                  <a:solidFill>
                    <a:schemeClr val="dk1"/>
                  </a:solidFill>
                  <a:latin typeface="Roboto Light"/>
                  <a:ea typeface="Roboto Light"/>
                  <a:cs typeface="Roboto Light"/>
                  <a:sym typeface="Roboto Light"/>
                </a:endParaRPr>
              </a:p>
            </p:txBody>
          </p:sp>
        </p:grpSp>
      </p:grpSp>
      <p:sp>
        <p:nvSpPr>
          <p:cNvPr id="571" name="Google Shape;571;g24ce9ae2ee3_1_87"/>
          <p:cNvSpPr>
            <a:spLocks noGrp="1"/>
          </p:cNvSpPr>
          <p:nvPr>
            <p:ph type="dgm" idx="2"/>
          </p:nvPr>
        </p:nvSpPr>
        <p:spPr>
          <a:xfrm rot="-5400000">
            <a:off x="-419583" y="5736899"/>
            <a:ext cx="1552849" cy="83048"/>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72" name="Google Shape;572;g24ce9ae2ee3_1_87"/>
          <p:cNvSpPr>
            <a:spLocks noGrp="1"/>
          </p:cNvSpPr>
          <p:nvPr>
            <p:ph type="dgm" idx="3"/>
          </p:nvPr>
        </p:nvSpPr>
        <p:spPr>
          <a:xfrm>
            <a:off x="577597" y="639038"/>
            <a:ext cx="116890" cy="102255"/>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73" name="Google Shape;573;g24ce9ae2ee3_1_87"/>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Understanding consequences</a:t>
            </a:r>
            <a:endParaRPr/>
          </a:p>
        </p:txBody>
      </p:sp>
      <p:sp>
        <p:nvSpPr>
          <p:cNvPr id="574" name="Google Shape;574;g24ce9ae2ee3_1_87"/>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The Ecological Price of Modularity</a:t>
            </a:r>
            <a:endParaRPr/>
          </a:p>
          <a:p>
            <a:pPr marL="0" lvl="0" indent="0" algn="l" rtl="0">
              <a:lnSpc>
                <a:spcPct val="116250"/>
              </a:lnSpc>
              <a:spcBef>
                <a:spcPts val="0"/>
              </a:spcBef>
              <a:spcAft>
                <a:spcPts val="0"/>
              </a:spcAft>
              <a:buClr>
                <a:srgbClr val="000095"/>
              </a:buClr>
              <a:buSzPts val="3200"/>
              <a:buNone/>
            </a:pPr>
            <a:endParaRPr/>
          </a:p>
        </p:txBody>
      </p:sp>
      <p:sp>
        <p:nvSpPr>
          <p:cNvPr id="575" name="Google Shape;575;g24ce9ae2ee3_1_87"/>
          <p:cNvSpPr txBox="1"/>
          <p:nvPr/>
        </p:nvSpPr>
        <p:spPr>
          <a:xfrm>
            <a:off x="477839" y="334800"/>
            <a:ext cx="11233150" cy="1224000"/>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chemeClr val="dk1"/>
              </a:buClr>
              <a:buSzPts val="907"/>
              <a:buFont typeface="Roboto Medium"/>
              <a:buNone/>
            </a:pPr>
            <a:endParaRPr sz="907" b="0" i="0" u="none">
              <a:solidFill>
                <a:schemeClr val="dk1"/>
              </a:solidFill>
              <a:latin typeface="Roboto Medium"/>
              <a:ea typeface="Roboto Medium"/>
              <a:cs typeface="Roboto Medium"/>
              <a:sym typeface="Roboto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24ce9ae2ee3_1_105"/>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81" name="Google Shape;581;g24ce9ae2ee3_1_105"/>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582" name="Google Shape;582;g24ce9ae2ee3_1_105"/>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1800"/>
              <a:buFont typeface="Roboto Medium"/>
              <a:buNone/>
            </a:pPr>
            <a:r>
              <a:rPr lang="nl-NL" sz="1800"/>
              <a:t>Impact of high material &amp; low emission vs low material &amp; higher emission – and technical advancement</a:t>
            </a:r>
            <a:endParaRPr sz="1800"/>
          </a:p>
        </p:txBody>
      </p:sp>
      <p:sp>
        <p:nvSpPr>
          <p:cNvPr id="583" name="Google Shape;583;g24ce9ae2ee3_1_105"/>
          <p:cNvSpPr txBox="1">
            <a:spLocks noGrp="1"/>
          </p:cNvSpPr>
          <p:nvPr>
            <p:ph type="ftr" idx="11"/>
          </p:nvPr>
        </p:nvSpPr>
        <p:spPr>
          <a:xfrm>
            <a:off x="0" y="6350000"/>
            <a:ext cx="3240088" cy="153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Roboto Light"/>
              <a:buNone/>
            </a:pPr>
            <a:r>
              <a:rPr lang="nl-NL" sz="1800">
                <a:solidFill>
                  <a:schemeClr val="dk1"/>
                </a:solidFill>
                <a:latin typeface="Roboto Light"/>
                <a:ea typeface="Roboto Light"/>
                <a:cs typeface="Roboto Light"/>
                <a:sym typeface="Roboto Light"/>
              </a:rPr>
              <a:t> </a:t>
            </a:r>
            <a:endParaRPr/>
          </a:p>
        </p:txBody>
      </p:sp>
      <p:sp>
        <p:nvSpPr>
          <p:cNvPr id="584" name="Google Shape;584;g24ce9ae2ee3_1_105"/>
          <p:cNvSpPr txBox="1">
            <a:spLocks noGrp="1"/>
          </p:cNvSpPr>
          <p:nvPr>
            <p:ph type="sldNum" idx="12"/>
          </p:nvPr>
        </p:nvSpPr>
        <p:spPr>
          <a:xfrm>
            <a:off x="0" y="6350000"/>
            <a:ext cx="1800225" cy="1222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Roboto Light"/>
              <a:buNone/>
            </a:pPr>
            <a:r>
              <a:rPr lang="nl-NL" sz="1800">
                <a:solidFill>
                  <a:schemeClr val="dk1"/>
                </a:solidFill>
                <a:latin typeface="Roboto Light"/>
                <a:ea typeface="Roboto Light"/>
                <a:cs typeface="Roboto Light"/>
                <a:sym typeface="Roboto Light"/>
              </a:rPr>
              <a:t>Seite </a:t>
            </a:r>
            <a:fld id="{00000000-1234-1234-1234-123412341234}" type="slidenum">
              <a:rPr lang="nl-NL" sz="1800">
                <a:solidFill>
                  <a:schemeClr val="dk1"/>
                </a:solidFill>
                <a:latin typeface="Roboto Light"/>
                <a:ea typeface="Roboto Light"/>
                <a:cs typeface="Roboto Light"/>
                <a:sym typeface="Roboto Light"/>
              </a:rPr>
              <a:t>32</a:t>
            </a:fld>
            <a:endParaRPr sz="1800">
              <a:solidFill>
                <a:schemeClr val="dk1"/>
              </a:solidFill>
              <a:latin typeface="Roboto Light"/>
              <a:ea typeface="Roboto Light"/>
              <a:cs typeface="Roboto Light"/>
              <a:sym typeface="Roboto Light"/>
            </a:endParaRPr>
          </a:p>
        </p:txBody>
      </p:sp>
      <p:cxnSp>
        <p:nvCxnSpPr>
          <p:cNvPr id="585" name="Google Shape;585;g24ce9ae2ee3_1_105"/>
          <p:cNvCxnSpPr/>
          <p:nvPr/>
        </p:nvCxnSpPr>
        <p:spPr>
          <a:xfrm rot="10800000">
            <a:off x="2154713" y="4883574"/>
            <a:ext cx="0" cy="892385"/>
          </a:xfrm>
          <a:prstGeom prst="straightConnector1">
            <a:avLst/>
          </a:prstGeom>
          <a:noFill/>
          <a:ln w="12700" cap="flat" cmpd="sng">
            <a:solidFill>
              <a:schemeClr val="dk1"/>
            </a:solidFill>
            <a:prstDash val="solid"/>
            <a:miter lim="800000"/>
            <a:headEnd type="none" w="sm" len="sm"/>
            <a:tailEnd type="none" w="sm" len="sm"/>
          </a:ln>
        </p:spPr>
      </p:cxnSp>
      <p:cxnSp>
        <p:nvCxnSpPr>
          <p:cNvPr id="586" name="Google Shape;586;g24ce9ae2ee3_1_105"/>
          <p:cNvCxnSpPr/>
          <p:nvPr/>
        </p:nvCxnSpPr>
        <p:spPr>
          <a:xfrm rot="10800000">
            <a:off x="969381" y="1371600"/>
            <a:ext cx="0" cy="4565168"/>
          </a:xfrm>
          <a:prstGeom prst="straightConnector1">
            <a:avLst/>
          </a:prstGeom>
          <a:noFill/>
          <a:ln w="28575" cap="flat" cmpd="sng">
            <a:solidFill>
              <a:schemeClr val="dk1"/>
            </a:solidFill>
            <a:prstDash val="solid"/>
            <a:miter lim="800000"/>
            <a:headEnd type="none" w="sm" len="sm"/>
            <a:tailEnd type="triangle" w="med" len="med"/>
          </a:ln>
        </p:spPr>
      </p:cxnSp>
      <p:cxnSp>
        <p:nvCxnSpPr>
          <p:cNvPr id="587" name="Google Shape;587;g24ce9ae2ee3_1_105"/>
          <p:cNvCxnSpPr/>
          <p:nvPr/>
        </p:nvCxnSpPr>
        <p:spPr>
          <a:xfrm>
            <a:off x="850900" y="5775960"/>
            <a:ext cx="10054962" cy="0"/>
          </a:xfrm>
          <a:prstGeom prst="straightConnector1">
            <a:avLst/>
          </a:prstGeom>
          <a:noFill/>
          <a:ln w="28575" cap="flat" cmpd="sng">
            <a:solidFill>
              <a:schemeClr val="dk1"/>
            </a:solidFill>
            <a:prstDash val="solid"/>
            <a:miter lim="800000"/>
            <a:headEnd type="none" w="sm" len="sm"/>
            <a:tailEnd type="triangle" w="med" len="med"/>
          </a:ln>
        </p:spPr>
      </p:cxnSp>
      <p:sp>
        <p:nvSpPr>
          <p:cNvPr id="588" name="Google Shape;588;g24ce9ae2ee3_1_105"/>
          <p:cNvSpPr txBox="1"/>
          <p:nvPr/>
        </p:nvSpPr>
        <p:spPr>
          <a:xfrm>
            <a:off x="10905862" y="5598214"/>
            <a:ext cx="76495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600">
                <a:solidFill>
                  <a:schemeClr val="dk1"/>
                </a:solidFill>
                <a:latin typeface="Roboto Light"/>
                <a:ea typeface="Roboto Light"/>
                <a:cs typeface="Roboto Light"/>
                <a:sym typeface="Roboto Light"/>
              </a:rPr>
              <a:t>Usage</a:t>
            </a:r>
            <a:endParaRPr/>
          </a:p>
        </p:txBody>
      </p:sp>
      <p:sp>
        <p:nvSpPr>
          <p:cNvPr id="589" name="Google Shape;589;g24ce9ae2ee3_1_105"/>
          <p:cNvSpPr txBox="1"/>
          <p:nvPr/>
        </p:nvSpPr>
        <p:spPr>
          <a:xfrm rot="-5400000">
            <a:off x="-231941" y="2056573"/>
            <a:ext cx="170288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600">
                <a:solidFill>
                  <a:schemeClr val="dk1"/>
                </a:solidFill>
                <a:latin typeface="Roboto Light"/>
                <a:ea typeface="Roboto Light"/>
                <a:cs typeface="Roboto Light"/>
                <a:sym typeface="Roboto Light"/>
              </a:rPr>
              <a:t>Environmental impact (CO2eq)</a:t>
            </a:r>
            <a:endParaRPr/>
          </a:p>
        </p:txBody>
      </p:sp>
      <p:cxnSp>
        <p:nvCxnSpPr>
          <p:cNvPr id="590" name="Google Shape;590;g24ce9ae2ee3_1_105"/>
          <p:cNvCxnSpPr/>
          <p:nvPr/>
        </p:nvCxnSpPr>
        <p:spPr>
          <a:xfrm rot="10800000" flipH="1">
            <a:off x="4332339" y="2755062"/>
            <a:ext cx="3758718" cy="336012"/>
          </a:xfrm>
          <a:prstGeom prst="straightConnector1">
            <a:avLst/>
          </a:prstGeom>
          <a:noFill/>
          <a:ln w="15875" cap="flat" cmpd="sng">
            <a:solidFill>
              <a:srgbClr val="000095"/>
            </a:solidFill>
            <a:prstDash val="solid"/>
            <a:miter lim="800000"/>
            <a:headEnd type="none" w="sm" len="sm"/>
            <a:tailEnd type="none" w="sm" len="sm"/>
          </a:ln>
        </p:spPr>
      </p:cxnSp>
      <p:sp>
        <p:nvSpPr>
          <p:cNvPr id="591" name="Google Shape;591;g24ce9ae2ee3_1_105"/>
          <p:cNvSpPr txBox="1"/>
          <p:nvPr/>
        </p:nvSpPr>
        <p:spPr>
          <a:xfrm>
            <a:off x="2022635" y="5792437"/>
            <a:ext cx="253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Roboto Light"/>
                <a:ea typeface="Roboto Light"/>
                <a:cs typeface="Roboto Light"/>
                <a:sym typeface="Roboto Light"/>
              </a:rPr>
              <a:t>0</a:t>
            </a:r>
            <a:endParaRPr/>
          </a:p>
        </p:txBody>
      </p:sp>
      <p:sp>
        <p:nvSpPr>
          <p:cNvPr id="592" name="Google Shape;592;g24ce9ae2ee3_1_105"/>
          <p:cNvSpPr txBox="1"/>
          <p:nvPr/>
        </p:nvSpPr>
        <p:spPr>
          <a:xfrm>
            <a:off x="6498670" y="3031134"/>
            <a:ext cx="271631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600" i="1">
                <a:solidFill>
                  <a:schemeClr val="dk1"/>
                </a:solidFill>
                <a:latin typeface="Roboto Light"/>
                <a:ea typeface="Roboto Light"/>
                <a:cs typeface="Roboto Light"/>
                <a:sym typeface="Roboto Light"/>
              </a:rPr>
              <a:t>environmental impact in the use-phase (lower slope) due to more (energy/water) efficient new device</a:t>
            </a:r>
            <a:endParaRPr/>
          </a:p>
        </p:txBody>
      </p:sp>
      <p:sp>
        <p:nvSpPr>
          <p:cNvPr id="593" name="Google Shape;593;g24ce9ae2ee3_1_105"/>
          <p:cNvSpPr txBox="1"/>
          <p:nvPr/>
        </p:nvSpPr>
        <p:spPr>
          <a:xfrm rot="-5400000">
            <a:off x="186920" y="3861222"/>
            <a:ext cx="306953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600" i="1">
                <a:solidFill>
                  <a:schemeClr val="dk1"/>
                </a:solidFill>
                <a:latin typeface="Roboto Light"/>
                <a:ea typeface="Roboto Light"/>
                <a:cs typeface="Roboto Light"/>
                <a:sym typeface="Roboto Light"/>
              </a:rPr>
              <a:t>environmental impact from raw material production and manufacturing</a:t>
            </a:r>
            <a:endParaRPr/>
          </a:p>
        </p:txBody>
      </p:sp>
      <p:sp>
        <p:nvSpPr>
          <p:cNvPr id="594" name="Google Shape;594;g24ce9ae2ee3_1_105"/>
          <p:cNvSpPr txBox="1"/>
          <p:nvPr/>
        </p:nvSpPr>
        <p:spPr>
          <a:xfrm>
            <a:off x="4078341" y="5792437"/>
            <a:ext cx="253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Roboto Light"/>
                <a:ea typeface="Roboto Light"/>
                <a:cs typeface="Roboto Light"/>
                <a:sym typeface="Roboto Light"/>
              </a:rPr>
              <a:t>X</a:t>
            </a:r>
            <a:endParaRPr/>
          </a:p>
        </p:txBody>
      </p:sp>
      <p:cxnSp>
        <p:nvCxnSpPr>
          <p:cNvPr id="595" name="Google Shape;595;g24ce9ae2ee3_1_105"/>
          <p:cNvCxnSpPr/>
          <p:nvPr/>
        </p:nvCxnSpPr>
        <p:spPr>
          <a:xfrm rot="10800000">
            <a:off x="2241683" y="4188822"/>
            <a:ext cx="2900" cy="1587136"/>
          </a:xfrm>
          <a:prstGeom prst="straightConnector1">
            <a:avLst/>
          </a:prstGeom>
          <a:noFill/>
          <a:ln w="12700" cap="flat" cmpd="sng">
            <a:solidFill>
              <a:schemeClr val="accent1"/>
            </a:solidFill>
            <a:prstDash val="solid"/>
            <a:miter lim="800000"/>
            <a:headEnd type="none" w="sm" len="sm"/>
            <a:tailEnd type="none" w="sm" len="sm"/>
          </a:ln>
        </p:spPr>
      </p:cxnSp>
      <p:cxnSp>
        <p:nvCxnSpPr>
          <p:cNvPr id="596" name="Google Shape;596;g24ce9ae2ee3_1_105"/>
          <p:cNvCxnSpPr/>
          <p:nvPr/>
        </p:nvCxnSpPr>
        <p:spPr>
          <a:xfrm rot="10800000" flipH="1">
            <a:off x="2241683" y="2723802"/>
            <a:ext cx="5125368" cy="1465020"/>
          </a:xfrm>
          <a:prstGeom prst="straightConnector1">
            <a:avLst/>
          </a:prstGeom>
          <a:noFill/>
          <a:ln w="12700" cap="flat" cmpd="sng">
            <a:solidFill>
              <a:schemeClr val="accent1"/>
            </a:solidFill>
            <a:prstDash val="solid"/>
            <a:miter lim="800000"/>
            <a:headEnd type="none" w="sm" len="sm"/>
            <a:tailEnd type="none" w="sm" len="sm"/>
          </a:ln>
        </p:spPr>
      </p:cxnSp>
      <p:sp>
        <p:nvSpPr>
          <p:cNvPr id="597" name="Google Shape;597;g24ce9ae2ee3_1_105"/>
          <p:cNvSpPr txBox="1"/>
          <p:nvPr/>
        </p:nvSpPr>
        <p:spPr>
          <a:xfrm>
            <a:off x="4568843" y="3869638"/>
            <a:ext cx="203645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l-NL" sz="1600" i="1">
                <a:solidFill>
                  <a:schemeClr val="dk1"/>
                </a:solidFill>
                <a:latin typeface="Roboto Light"/>
                <a:ea typeface="Roboto Light"/>
                <a:cs typeface="Roboto Light"/>
                <a:sym typeface="Roboto Light"/>
              </a:rPr>
              <a:t>Environmental break-even point</a:t>
            </a:r>
            <a:endParaRPr/>
          </a:p>
        </p:txBody>
      </p:sp>
      <p:cxnSp>
        <p:nvCxnSpPr>
          <p:cNvPr id="598" name="Google Shape;598;g24ce9ae2ee3_1_105"/>
          <p:cNvCxnSpPr/>
          <p:nvPr/>
        </p:nvCxnSpPr>
        <p:spPr>
          <a:xfrm rot="10800000" flipH="1">
            <a:off x="2146772" y="3200401"/>
            <a:ext cx="3022371" cy="1683177"/>
          </a:xfrm>
          <a:prstGeom prst="straightConnector1">
            <a:avLst/>
          </a:prstGeom>
          <a:noFill/>
          <a:ln w="12700" cap="flat" cmpd="sng">
            <a:solidFill>
              <a:schemeClr val="dk1"/>
            </a:solidFill>
            <a:prstDash val="solid"/>
            <a:miter lim="800000"/>
            <a:headEnd type="none" w="sm" len="sm"/>
            <a:tailEnd type="none" w="sm" len="sm"/>
          </a:ln>
        </p:spPr>
      </p:cxnSp>
      <p:cxnSp>
        <p:nvCxnSpPr>
          <p:cNvPr id="599" name="Google Shape;599;g24ce9ae2ee3_1_105"/>
          <p:cNvCxnSpPr/>
          <p:nvPr/>
        </p:nvCxnSpPr>
        <p:spPr>
          <a:xfrm rot="10800000">
            <a:off x="4407497" y="3722505"/>
            <a:ext cx="393898" cy="200208"/>
          </a:xfrm>
          <a:prstGeom prst="straightConnector1">
            <a:avLst/>
          </a:prstGeom>
          <a:noFill/>
          <a:ln w="9525" cap="flat" cmpd="sng">
            <a:solidFill>
              <a:schemeClr val="dk1"/>
            </a:solidFill>
            <a:prstDash val="solid"/>
            <a:miter lim="800000"/>
            <a:headEnd type="none" w="sm" len="sm"/>
            <a:tailEnd type="triangle" w="med" len="med"/>
          </a:ln>
        </p:spPr>
      </p:cxnSp>
      <p:sp>
        <p:nvSpPr>
          <p:cNvPr id="600" name="Google Shape;600;g24ce9ae2ee3_1_105"/>
          <p:cNvSpPr txBox="1"/>
          <p:nvPr/>
        </p:nvSpPr>
        <p:spPr>
          <a:xfrm>
            <a:off x="6895141" y="5792437"/>
            <a:ext cx="253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1800">
                <a:solidFill>
                  <a:schemeClr val="dk1"/>
                </a:solidFill>
                <a:latin typeface="Roboto Light"/>
                <a:ea typeface="Roboto Light"/>
                <a:cs typeface="Roboto Light"/>
                <a:sym typeface="Roboto Light"/>
              </a:rPr>
              <a:t>B</a:t>
            </a:r>
            <a:endParaRPr/>
          </a:p>
        </p:txBody>
      </p:sp>
      <p:cxnSp>
        <p:nvCxnSpPr>
          <p:cNvPr id="601" name="Google Shape;601;g24ce9ae2ee3_1_105"/>
          <p:cNvCxnSpPr/>
          <p:nvPr/>
        </p:nvCxnSpPr>
        <p:spPr>
          <a:xfrm rot="10800000">
            <a:off x="4332340" y="3091074"/>
            <a:ext cx="0" cy="2674631"/>
          </a:xfrm>
          <a:prstGeom prst="straightConnector1">
            <a:avLst/>
          </a:prstGeom>
          <a:noFill/>
          <a:ln w="15875" cap="flat" cmpd="sng">
            <a:solidFill>
              <a:srgbClr val="000096"/>
            </a:solidFill>
            <a:prstDash val="solid"/>
            <a:miter lim="800000"/>
            <a:headEnd type="none" w="sm" len="sm"/>
            <a:tailEnd type="none" w="sm" len="sm"/>
          </a:ln>
        </p:spPr>
      </p:cxnSp>
      <p:sp>
        <p:nvSpPr>
          <p:cNvPr id="602" name="Google Shape;602;g24ce9ae2ee3_1_105"/>
          <p:cNvSpPr/>
          <p:nvPr/>
        </p:nvSpPr>
        <p:spPr>
          <a:xfrm>
            <a:off x="8843363" y="1296107"/>
            <a:ext cx="2328333" cy="2466915"/>
          </a:xfrm>
          <a:prstGeom prst="ellipse">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lt2"/>
                </a:solidFill>
                <a:latin typeface="Roboto Light"/>
                <a:ea typeface="Roboto Light"/>
                <a:cs typeface="Roboto Light"/>
                <a:sym typeface="Roboto Light"/>
              </a:rPr>
              <a:t>???</a:t>
            </a:r>
            <a:br>
              <a:rPr lang="nl-NL" sz="1800">
                <a:solidFill>
                  <a:schemeClr val="lt2"/>
                </a:solidFill>
                <a:latin typeface="Roboto Light"/>
                <a:ea typeface="Roboto Light"/>
                <a:cs typeface="Roboto Light"/>
                <a:sym typeface="Roboto Light"/>
              </a:rPr>
            </a:br>
            <a:r>
              <a:rPr lang="nl-NL" sz="1800">
                <a:solidFill>
                  <a:schemeClr val="lt2"/>
                </a:solidFill>
                <a:latin typeface="Roboto Light"/>
                <a:ea typeface="Roboto Light"/>
                <a:cs typeface="Roboto Light"/>
                <a:sym typeface="Roboto Light"/>
              </a:rPr>
              <a:t>How much more efficient can a product get? In what time?</a:t>
            </a:r>
            <a:endParaRPr/>
          </a:p>
        </p:txBody>
      </p:sp>
      <p:sp>
        <p:nvSpPr>
          <p:cNvPr id="603" name="Google Shape;603;g24ce9ae2ee3_1_105"/>
          <p:cNvSpPr/>
          <p:nvPr/>
        </p:nvSpPr>
        <p:spPr>
          <a:xfrm>
            <a:off x="8933271" y="1455308"/>
            <a:ext cx="2148515" cy="2148511"/>
          </a:xfrm>
          <a:prstGeom prst="ellipse">
            <a:avLst/>
          </a:prstGeom>
          <a:noFill/>
          <a:ln w="15875" cap="flat" cmpd="sng">
            <a:solidFill>
              <a:srgbClr val="0000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33">
              <a:solidFill>
                <a:schemeClr val="lt1"/>
              </a:solidFill>
              <a:latin typeface="Roboto Light"/>
              <a:ea typeface="Roboto Light"/>
              <a:cs typeface="Roboto Light"/>
              <a:sym typeface="Robo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24ce9ae2ee3_1_132"/>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09" name="Google Shape;609;g24ce9ae2ee3_1_132"/>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10" name="Google Shape;610;g24ce9ae2ee3_1_132"/>
          <p:cNvSpPr txBox="1">
            <a:spLocks noGrp="1"/>
          </p:cNvSpPr>
          <p:nvPr>
            <p:ph type="ctrTitle"/>
          </p:nvPr>
        </p:nvSpPr>
        <p:spPr>
          <a:xfrm>
            <a:off x="799795" y="586727"/>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Circularity strategies may cause</a:t>
            </a:r>
            <a:endParaRPr/>
          </a:p>
        </p:txBody>
      </p:sp>
      <p:sp>
        <p:nvSpPr>
          <p:cNvPr id="611" name="Google Shape;611;g24ce9ae2ee3_1_132"/>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targeting conflicts</a:t>
            </a:r>
            <a:endParaRPr/>
          </a:p>
        </p:txBody>
      </p:sp>
      <p:sp>
        <p:nvSpPr>
          <p:cNvPr id="612" name="Google Shape;612;g24ce9ae2ee3_1_132"/>
          <p:cNvSpPr txBox="1">
            <a:spLocks noGrp="1"/>
          </p:cNvSpPr>
          <p:nvPr>
            <p:ph type="body" idx="4"/>
          </p:nvPr>
        </p:nvSpPr>
        <p:spPr>
          <a:xfrm>
            <a:off x="771992" y="2006639"/>
            <a:ext cx="4670840" cy="41416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Roboto Light"/>
              <a:buNone/>
            </a:pPr>
            <a:endParaRPr/>
          </a:p>
        </p:txBody>
      </p:sp>
      <p:sp>
        <p:nvSpPr>
          <p:cNvPr id="613" name="Google Shape;613;g24ce9ae2ee3_1_132"/>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Roboto Light"/>
              <a:buNone/>
            </a:pPr>
            <a:endParaRPr/>
          </a:p>
        </p:txBody>
      </p:sp>
      <p:graphicFrame>
        <p:nvGraphicFramePr>
          <p:cNvPr id="614" name="Google Shape;614;g24ce9ae2ee3_1_132"/>
          <p:cNvGraphicFramePr/>
          <p:nvPr/>
        </p:nvGraphicFramePr>
        <p:xfrm>
          <a:off x="799795" y="2016848"/>
          <a:ext cx="4653950" cy="3774120"/>
        </p:xfrm>
        <a:graphic>
          <a:graphicData uri="http://schemas.openxmlformats.org/drawingml/2006/table">
            <a:tbl>
              <a:tblPr firstRow="1" bandRow="1">
                <a:noFill/>
                <a:tableStyleId>{947E3BDC-FA58-4F22-9554-2E5842B3FA63}</a:tableStyleId>
              </a:tblPr>
              <a:tblGrid>
                <a:gridCol w="1599025">
                  <a:extLst>
                    <a:ext uri="{9D8B030D-6E8A-4147-A177-3AD203B41FA5}">
                      <a16:colId xmlns:a16="http://schemas.microsoft.com/office/drawing/2014/main" val="20000"/>
                    </a:ext>
                  </a:extLst>
                </a:gridCol>
                <a:gridCol w="3054925">
                  <a:extLst>
                    <a:ext uri="{9D8B030D-6E8A-4147-A177-3AD203B41FA5}">
                      <a16:colId xmlns:a16="http://schemas.microsoft.com/office/drawing/2014/main" val="20001"/>
                    </a:ext>
                  </a:extLst>
                </a:gridCol>
              </a:tblGrid>
              <a:tr h="360150">
                <a:tc>
                  <a:txBody>
                    <a:bodyPr/>
                    <a:lstStyle/>
                    <a:p>
                      <a:pPr marL="0" marR="0" lvl="0" indent="0" algn="l" rtl="0">
                        <a:spcBef>
                          <a:spcPts val="0"/>
                        </a:spcBef>
                        <a:spcAft>
                          <a:spcPts val="0"/>
                        </a:spcAft>
                        <a:buNone/>
                      </a:pPr>
                      <a:r>
                        <a:rPr lang="nl-NL" sz="1400" u="none" strike="noStrike" cap="none"/>
                        <a:t>Reference</a:t>
                      </a:r>
                      <a:endParaRPr sz="1400" u="none" strike="noStrike" cap="none">
                        <a:latin typeface="Roboto Medium"/>
                        <a:ea typeface="Roboto Medium"/>
                        <a:cs typeface="Roboto Medium"/>
                        <a:sym typeface="Roboto Medium"/>
                      </a:endParaRPr>
                    </a:p>
                  </a:txBody>
                  <a:tcPr marL="91450" marR="91450" marT="45725" marB="45725" anchor="ctr"/>
                </a:tc>
                <a:tc>
                  <a:txBody>
                    <a:bodyPr/>
                    <a:lstStyle/>
                    <a:p>
                      <a:pPr marL="0" marR="0" lvl="0" indent="0" algn="l" rtl="0">
                        <a:spcBef>
                          <a:spcPts val="0"/>
                        </a:spcBef>
                        <a:spcAft>
                          <a:spcPts val="0"/>
                        </a:spcAft>
                        <a:buNone/>
                      </a:pPr>
                      <a:r>
                        <a:rPr lang="nl-NL" sz="1400" u="none" strike="noStrike" cap="none"/>
                        <a:t>Focus</a:t>
                      </a:r>
                      <a:endParaRPr sz="1400" u="none" strike="noStrike" cap="none">
                        <a:latin typeface="Roboto Medium"/>
                        <a:ea typeface="Roboto Medium"/>
                        <a:cs typeface="Roboto Medium"/>
                        <a:sym typeface="Roboto Medium"/>
                      </a:endParaRPr>
                    </a:p>
                  </a:txBody>
                  <a:tcPr marL="91450" marR="91450" marT="45725" marB="45725" anchor="ctr"/>
                </a:tc>
                <a:extLst>
                  <a:ext uri="{0D108BD9-81ED-4DB2-BD59-A6C34878D82A}">
                    <a16:rowId xmlns:a16="http://schemas.microsoft.com/office/drawing/2014/main" val="10000"/>
                  </a:ext>
                </a:extLst>
              </a:tr>
              <a:tr h="337800">
                <a:tc>
                  <a:txBody>
                    <a:bodyPr/>
                    <a:lstStyle/>
                    <a:p>
                      <a:pPr marL="0" marR="0" lvl="0" indent="0" algn="l" rtl="0">
                        <a:spcBef>
                          <a:spcPts val="0"/>
                        </a:spcBef>
                        <a:spcAft>
                          <a:spcPts val="0"/>
                        </a:spcAft>
                        <a:buNone/>
                      </a:pPr>
                      <a:r>
                        <a:rPr lang="nl-NL" sz="1400" u="none" strike="noStrike" cap="none"/>
                        <a:t>CLC/TR 45550:2020</a:t>
                      </a:r>
                      <a:endParaRPr sz="1400" b="0" i="0" u="none" strike="noStrike" cap="none">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u="none" strike="noStrike" cap="none"/>
                        <a:t>Definitions</a:t>
                      </a:r>
                      <a:endParaRPr sz="1400" b="0" i="0" u="none" strike="noStrike" cap="none">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1"/>
                  </a:ext>
                </a:extLst>
              </a:tr>
              <a:tr h="337800">
                <a:tc>
                  <a:txBody>
                    <a:bodyPr/>
                    <a:lstStyle/>
                    <a:p>
                      <a:pPr marL="0" marR="0" lvl="0" indent="0" algn="l" rtl="0">
                        <a:spcBef>
                          <a:spcPts val="0"/>
                        </a:spcBef>
                        <a:spcAft>
                          <a:spcPts val="0"/>
                        </a:spcAft>
                        <a:buNone/>
                      </a:pPr>
                      <a:r>
                        <a:rPr lang="nl-NL" sz="1400" b="1" u="none" strike="noStrike" cap="none">
                          <a:solidFill>
                            <a:schemeClr val="dk2"/>
                          </a:solidFill>
                        </a:rPr>
                        <a:t>EN 45552:2020</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b="1" u="none" strike="noStrike" cap="none">
                          <a:solidFill>
                            <a:schemeClr val="dk2"/>
                          </a:solidFill>
                        </a:rPr>
                        <a:t>Durability (incl. reliability)</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2"/>
                  </a:ext>
                </a:extLst>
              </a:tr>
              <a:tr h="337800">
                <a:tc>
                  <a:txBody>
                    <a:bodyPr/>
                    <a:lstStyle/>
                    <a:p>
                      <a:pPr marL="0" marR="0" lvl="0" indent="0" algn="l" rtl="0">
                        <a:spcBef>
                          <a:spcPts val="0"/>
                        </a:spcBef>
                        <a:spcAft>
                          <a:spcPts val="0"/>
                        </a:spcAft>
                        <a:buNone/>
                      </a:pPr>
                      <a:r>
                        <a:rPr lang="nl-NL" sz="1400" u="none" strike="noStrike" cap="none"/>
                        <a:t>EN 45553:2020</a:t>
                      </a:r>
                      <a:endParaRPr sz="1400" b="0" i="0" u="none" strike="noStrike" cap="none">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u="none" strike="noStrike" cap="none"/>
                        <a:t>Remanufacture</a:t>
                      </a:r>
                      <a:endParaRPr sz="1400" b="0" i="0" u="none" strike="noStrike" cap="none">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3"/>
                  </a:ext>
                </a:extLst>
              </a:tr>
              <a:tr h="429575">
                <a:tc>
                  <a:txBody>
                    <a:bodyPr/>
                    <a:lstStyle/>
                    <a:p>
                      <a:pPr marL="0" marR="0" lvl="0" indent="0" algn="l" rtl="0">
                        <a:spcBef>
                          <a:spcPts val="0"/>
                        </a:spcBef>
                        <a:spcAft>
                          <a:spcPts val="0"/>
                        </a:spcAft>
                        <a:buNone/>
                      </a:pPr>
                      <a:r>
                        <a:rPr lang="nl-NL" sz="1400" b="1" u="none" strike="noStrike" cap="none">
                          <a:solidFill>
                            <a:schemeClr val="dk2"/>
                          </a:solidFill>
                        </a:rPr>
                        <a:t>EN 45554:2020</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b="1" u="none" strike="noStrike" cap="none">
                          <a:solidFill>
                            <a:schemeClr val="dk2"/>
                          </a:solidFill>
                        </a:rPr>
                        <a:t>Repair, reuse and upgrade</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4"/>
                  </a:ext>
                </a:extLst>
              </a:tr>
              <a:tr h="337800">
                <a:tc>
                  <a:txBody>
                    <a:bodyPr/>
                    <a:lstStyle/>
                    <a:p>
                      <a:pPr marL="0" marR="0" lvl="0" indent="0" algn="l" rtl="0">
                        <a:spcBef>
                          <a:spcPts val="0"/>
                        </a:spcBef>
                        <a:spcAft>
                          <a:spcPts val="0"/>
                        </a:spcAft>
                        <a:buNone/>
                      </a:pPr>
                      <a:r>
                        <a:rPr lang="nl-NL" sz="1400" b="1" u="none" strike="noStrike" cap="none">
                          <a:solidFill>
                            <a:schemeClr val="dk2"/>
                          </a:solidFill>
                        </a:rPr>
                        <a:t>EN 45555:2019</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b="1" u="none" strike="noStrike" cap="none">
                          <a:solidFill>
                            <a:schemeClr val="dk2"/>
                          </a:solidFill>
                        </a:rPr>
                        <a:t>Recyclability and recoverability</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5"/>
                  </a:ext>
                </a:extLst>
              </a:tr>
              <a:tr h="337800">
                <a:tc>
                  <a:txBody>
                    <a:bodyPr/>
                    <a:lstStyle/>
                    <a:p>
                      <a:pPr marL="0" marR="0" lvl="0" indent="0" algn="l" rtl="0">
                        <a:spcBef>
                          <a:spcPts val="0"/>
                        </a:spcBef>
                        <a:spcAft>
                          <a:spcPts val="0"/>
                        </a:spcAft>
                        <a:buNone/>
                      </a:pPr>
                      <a:r>
                        <a:rPr lang="nl-NL" sz="1400" u="none" strike="noStrike" cap="none"/>
                        <a:t>EN 45556:2019</a:t>
                      </a:r>
                      <a:endParaRPr sz="1400" b="0" i="0" u="none" strike="noStrike" cap="none">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u="none" strike="noStrike" cap="none"/>
                        <a:t>Reused components</a:t>
                      </a:r>
                      <a:endParaRPr sz="1400" b="0" i="0" u="none" strike="noStrike" cap="none">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6"/>
                  </a:ext>
                </a:extLst>
              </a:tr>
              <a:tr h="429575">
                <a:tc>
                  <a:txBody>
                    <a:bodyPr/>
                    <a:lstStyle/>
                    <a:p>
                      <a:pPr marL="0" marR="0" lvl="0" indent="0" algn="l" rtl="0">
                        <a:spcBef>
                          <a:spcPts val="0"/>
                        </a:spcBef>
                        <a:spcAft>
                          <a:spcPts val="0"/>
                        </a:spcAft>
                        <a:buNone/>
                      </a:pPr>
                      <a:r>
                        <a:rPr lang="nl-NL" sz="1400" u="none" strike="noStrike" cap="none"/>
                        <a:t>EN 45557:2020</a:t>
                      </a:r>
                      <a:endParaRPr sz="1400" b="0" i="0" u="none" strike="noStrike" cap="none">
                        <a:solidFill>
                          <a:schemeClr val="dk1"/>
                        </a:solidFill>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u="none" strike="noStrike" cap="none"/>
                        <a:t>Recycled material content</a:t>
                      </a:r>
                      <a:endParaRPr sz="1400" b="0" i="0" u="none" strike="noStrike" cap="none">
                        <a:solidFill>
                          <a:schemeClr val="dk1"/>
                        </a:solidFill>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7"/>
                  </a:ext>
                </a:extLst>
              </a:tr>
              <a:tr h="337800">
                <a:tc>
                  <a:txBody>
                    <a:bodyPr/>
                    <a:lstStyle/>
                    <a:p>
                      <a:pPr marL="0" marR="0" lvl="0" indent="0" algn="l" rtl="0">
                        <a:spcBef>
                          <a:spcPts val="0"/>
                        </a:spcBef>
                        <a:spcAft>
                          <a:spcPts val="0"/>
                        </a:spcAft>
                        <a:buNone/>
                      </a:pPr>
                      <a:r>
                        <a:rPr lang="nl-NL" sz="1400" b="1" u="none" strike="noStrike" cap="none">
                          <a:solidFill>
                            <a:schemeClr val="dk2"/>
                          </a:solidFill>
                        </a:rPr>
                        <a:t>EN 45558:2019</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b="1" u="none" strike="noStrike" cap="none">
                          <a:solidFill>
                            <a:schemeClr val="dk2"/>
                          </a:solidFill>
                        </a:rPr>
                        <a:t>Critical raw materials</a:t>
                      </a:r>
                      <a:endParaRPr sz="1400" b="1" u="none" strike="noStrike" cap="none">
                        <a:solidFill>
                          <a:schemeClr val="dk2"/>
                        </a:solidFill>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8"/>
                  </a:ext>
                </a:extLst>
              </a:tr>
              <a:tr h="429575">
                <a:tc>
                  <a:txBody>
                    <a:bodyPr/>
                    <a:lstStyle/>
                    <a:p>
                      <a:pPr marL="0" marR="0" lvl="0" indent="0" algn="l" rtl="0">
                        <a:spcBef>
                          <a:spcPts val="0"/>
                        </a:spcBef>
                        <a:spcAft>
                          <a:spcPts val="0"/>
                        </a:spcAft>
                        <a:buNone/>
                      </a:pPr>
                      <a:r>
                        <a:rPr lang="nl-NL" sz="1400" u="none" strike="noStrike" cap="none"/>
                        <a:t>EN 45559:2019</a:t>
                      </a:r>
                      <a:endParaRPr sz="1400" b="0" i="0" u="none" strike="noStrike" cap="none">
                        <a:latin typeface="Roboto Medium"/>
                        <a:ea typeface="Roboto Medium"/>
                        <a:cs typeface="Roboto Medium"/>
                        <a:sym typeface="Roboto Medium"/>
                      </a:endParaRPr>
                    </a:p>
                  </a:txBody>
                  <a:tcPr marL="9525" marR="9525" marT="9525" marB="0" anchor="ctr"/>
                </a:tc>
                <a:tc>
                  <a:txBody>
                    <a:bodyPr/>
                    <a:lstStyle/>
                    <a:p>
                      <a:pPr marL="0" marR="0" lvl="0" indent="0" algn="l" rtl="0">
                        <a:spcBef>
                          <a:spcPts val="0"/>
                        </a:spcBef>
                        <a:spcAft>
                          <a:spcPts val="0"/>
                        </a:spcAft>
                        <a:buNone/>
                      </a:pPr>
                      <a:r>
                        <a:rPr lang="nl-NL" sz="1400" u="none" strike="noStrike" cap="none"/>
                        <a:t>Methods for providing information</a:t>
                      </a:r>
                      <a:endParaRPr sz="1400" b="0" i="0" u="none" strike="noStrike" cap="none">
                        <a:latin typeface="Roboto Medium"/>
                        <a:ea typeface="Roboto Medium"/>
                        <a:cs typeface="Roboto Medium"/>
                        <a:sym typeface="Roboto Medium"/>
                      </a:endParaRPr>
                    </a:p>
                  </a:txBody>
                  <a:tcPr marL="9525" marR="9525" marT="9525" marB="0" anchor="ctr"/>
                </a:tc>
                <a:extLst>
                  <a:ext uri="{0D108BD9-81ED-4DB2-BD59-A6C34878D82A}">
                    <a16:rowId xmlns:a16="http://schemas.microsoft.com/office/drawing/2014/main" val="10009"/>
                  </a:ext>
                </a:extLst>
              </a:tr>
            </a:tbl>
          </a:graphicData>
        </a:graphic>
      </p:graphicFrame>
      <p:pic>
        <p:nvPicPr>
          <p:cNvPr id="615" name="Google Shape;615;g24ce9ae2ee3_1_132"/>
          <p:cNvPicPr preferRelativeResize="0"/>
          <p:nvPr/>
        </p:nvPicPr>
        <p:blipFill rotWithShape="1">
          <a:blip r:embed="rId5">
            <a:alphaModFix/>
          </a:blip>
          <a:srcRect l="45584" t="8820" b="27445"/>
          <a:stretch/>
        </p:blipFill>
        <p:spPr>
          <a:xfrm>
            <a:off x="6540156" y="1683692"/>
            <a:ext cx="5316485" cy="3997706"/>
          </a:xfrm>
          <a:prstGeom prst="rect">
            <a:avLst/>
          </a:prstGeom>
          <a:noFill/>
          <a:ln>
            <a:noFill/>
          </a:ln>
        </p:spPr>
      </p:pic>
      <p:sp>
        <p:nvSpPr>
          <p:cNvPr id="616" name="Google Shape;616;g24ce9ae2ee3_1_132"/>
          <p:cNvSpPr/>
          <p:nvPr/>
        </p:nvSpPr>
        <p:spPr>
          <a:xfrm>
            <a:off x="5632338" y="2211556"/>
            <a:ext cx="8258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b="1">
                <a:solidFill>
                  <a:schemeClr val="dk2"/>
                </a:solidFill>
                <a:latin typeface="Roboto Light"/>
                <a:ea typeface="Roboto Light"/>
                <a:cs typeface="Roboto Light"/>
                <a:sym typeface="Roboto Light"/>
              </a:rPr>
              <a:t>45552</a:t>
            </a:r>
            <a:endParaRPr/>
          </a:p>
        </p:txBody>
      </p:sp>
      <p:sp>
        <p:nvSpPr>
          <p:cNvPr id="617" name="Google Shape;617;g24ce9ae2ee3_1_132"/>
          <p:cNvSpPr/>
          <p:nvPr/>
        </p:nvSpPr>
        <p:spPr>
          <a:xfrm>
            <a:off x="8470801" y="5579948"/>
            <a:ext cx="8258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b="1">
                <a:solidFill>
                  <a:schemeClr val="dk2"/>
                </a:solidFill>
                <a:latin typeface="Roboto Light"/>
                <a:ea typeface="Roboto Light"/>
                <a:cs typeface="Roboto Light"/>
                <a:sym typeface="Roboto Light"/>
              </a:rPr>
              <a:t>45554</a:t>
            </a:r>
            <a:endParaRPr/>
          </a:p>
        </p:txBody>
      </p:sp>
      <p:sp>
        <p:nvSpPr>
          <p:cNvPr id="618" name="Google Shape;618;g24ce9ae2ee3_1_132"/>
          <p:cNvSpPr/>
          <p:nvPr/>
        </p:nvSpPr>
        <p:spPr>
          <a:xfrm>
            <a:off x="9482463" y="5579948"/>
            <a:ext cx="83355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a:solidFill>
                  <a:schemeClr val="dk1"/>
                </a:solidFill>
                <a:latin typeface="Roboto Light"/>
                <a:ea typeface="Roboto Light"/>
                <a:cs typeface="Roboto Light"/>
                <a:sym typeface="Roboto Light"/>
              </a:rPr>
              <a:t>45553</a:t>
            </a:r>
            <a:endParaRPr/>
          </a:p>
        </p:txBody>
      </p:sp>
      <p:sp>
        <p:nvSpPr>
          <p:cNvPr id="619" name="Google Shape;619;g24ce9ae2ee3_1_132"/>
          <p:cNvSpPr/>
          <p:nvPr/>
        </p:nvSpPr>
        <p:spPr>
          <a:xfrm>
            <a:off x="10437689" y="5579948"/>
            <a:ext cx="8258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b="1">
                <a:solidFill>
                  <a:schemeClr val="dk2"/>
                </a:solidFill>
                <a:latin typeface="Roboto Light"/>
                <a:ea typeface="Roboto Light"/>
                <a:cs typeface="Roboto Light"/>
                <a:sym typeface="Roboto Light"/>
              </a:rPr>
              <a:t>45555</a:t>
            </a:r>
            <a:endParaRPr/>
          </a:p>
        </p:txBody>
      </p:sp>
      <p:sp>
        <p:nvSpPr>
          <p:cNvPr id="620" name="Google Shape;620;g24ce9ae2ee3_1_132"/>
          <p:cNvSpPr/>
          <p:nvPr/>
        </p:nvSpPr>
        <p:spPr>
          <a:xfrm>
            <a:off x="5632741" y="2998998"/>
            <a:ext cx="8258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a:solidFill>
                  <a:schemeClr val="dk1"/>
                </a:solidFill>
                <a:latin typeface="Roboto Light"/>
                <a:ea typeface="Roboto Light"/>
                <a:cs typeface="Roboto Light"/>
                <a:sym typeface="Roboto Light"/>
              </a:rPr>
              <a:t>45557</a:t>
            </a:r>
            <a:endParaRPr/>
          </a:p>
        </p:txBody>
      </p:sp>
      <p:sp>
        <p:nvSpPr>
          <p:cNvPr id="621" name="Google Shape;621;g24ce9ae2ee3_1_132"/>
          <p:cNvSpPr/>
          <p:nvPr/>
        </p:nvSpPr>
        <p:spPr>
          <a:xfrm>
            <a:off x="5630511" y="3392719"/>
            <a:ext cx="8258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b="1">
                <a:solidFill>
                  <a:schemeClr val="dk2"/>
                </a:solidFill>
                <a:latin typeface="Roboto Light"/>
                <a:ea typeface="Roboto Light"/>
                <a:cs typeface="Roboto Light"/>
                <a:sym typeface="Roboto Light"/>
              </a:rPr>
              <a:t>45558</a:t>
            </a:r>
            <a:endParaRPr/>
          </a:p>
        </p:txBody>
      </p:sp>
      <p:sp>
        <p:nvSpPr>
          <p:cNvPr id="622" name="Google Shape;622;g24ce9ae2ee3_1_132"/>
          <p:cNvSpPr/>
          <p:nvPr/>
        </p:nvSpPr>
        <p:spPr>
          <a:xfrm>
            <a:off x="5632865" y="3786440"/>
            <a:ext cx="8515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a:solidFill>
                  <a:schemeClr val="dk1"/>
                </a:solidFill>
                <a:latin typeface="Roboto Light"/>
                <a:ea typeface="Roboto Light"/>
                <a:cs typeface="Roboto Light"/>
                <a:sym typeface="Roboto Light"/>
              </a:rPr>
              <a:t>45559</a:t>
            </a:r>
            <a:endParaRPr/>
          </a:p>
        </p:txBody>
      </p:sp>
      <p:sp>
        <p:nvSpPr>
          <p:cNvPr id="623" name="Google Shape;623;g24ce9ae2ee3_1_132"/>
          <p:cNvSpPr/>
          <p:nvPr/>
        </p:nvSpPr>
        <p:spPr>
          <a:xfrm>
            <a:off x="5635219" y="2605277"/>
            <a:ext cx="8515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a:solidFill>
                  <a:schemeClr val="dk1"/>
                </a:solidFill>
                <a:latin typeface="Roboto Light"/>
                <a:ea typeface="Roboto Light"/>
                <a:cs typeface="Roboto Light"/>
                <a:sym typeface="Roboto Light"/>
              </a:rPr>
              <a:t>45556</a:t>
            </a:r>
            <a:endParaRPr/>
          </a:p>
        </p:txBody>
      </p:sp>
      <p:sp>
        <p:nvSpPr>
          <p:cNvPr id="624" name="Google Shape;624;g24ce9ae2ee3_1_132"/>
          <p:cNvSpPr/>
          <p:nvPr/>
        </p:nvSpPr>
        <p:spPr>
          <a:xfrm>
            <a:off x="6533340" y="3882032"/>
            <a:ext cx="858804" cy="18968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25" name="Google Shape;625;g24ce9ae2ee3_1_132"/>
          <p:cNvSpPr/>
          <p:nvPr/>
        </p:nvSpPr>
        <p:spPr>
          <a:xfrm>
            <a:off x="6458400" y="1636335"/>
            <a:ext cx="861736" cy="45776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26" name="Google Shape;626;g24ce9ae2ee3_1_132"/>
          <p:cNvSpPr/>
          <p:nvPr/>
        </p:nvSpPr>
        <p:spPr>
          <a:xfrm>
            <a:off x="6677356" y="2597260"/>
            <a:ext cx="642780" cy="30560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27" name="Google Shape;627;g24ce9ae2ee3_1_132"/>
          <p:cNvSpPr/>
          <p:nvPr/>
        </p:nvSpPr>
        <p:spPr>
          <a:xfrm>
            <a:off x="6610800" y="1801994"/>
            <a:ext cx="861736" cy="457763"/>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28" name="Google Shape;628;g24ce9ae2ee3_1_132"/>
          <p:cNvSpPr/>
          <p:nvPr/>
        </p:nvSpPr>
        <p:spPr>
          <a:xfrm>
            <a:off x="6677356" y="3238584"/>
            <a:ext cx="642780" cy="30560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Roboto Light"/>
              <a:ea typeface="Roboto Light"/>
              <a:cs typeface="Roboto Light"/>
              <a:sym typeface="Roboto Light"/>
            </a:endParaRPr>
          </a:p>
        </p:txBody>
      </p:sp>
      <p:sp>
        <p:nvSpPr>
          <p:cNvPr id="629" name="Google Shape;629;g24ce9ae2ee3_1_132"/>
          <p:cNvSpPr/>
          <p:nvPr/>
        </p:nvSpPr>
        <p:spPr>
          <a:xfrm>
            <a:off x="7320136" y="5392405"/>
            <a:ext cx="642780" cy="30560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Roboto Light"/>
              <a:ea typeface="Roboto Light"/>
              <a:cs typeface="Roboto Light"/>
              <a:sym typeface="Robot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24ce9ae2ee3_1_166"/>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35" name="Google Shape;635;g24ce9ae2ee3_1_166"/>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36" name="Google Shape;636;g24ce9ae2ee3_1_166"/>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Understanding LCAs</a:t>
            </a:r>
            <a:endParaRPr/>
          </a:p>
        </p:txBody>
      </p:sp>
      <p:sp>
        <p:nvSpPr>
          <p:cNvPr id="637" name="Google Shape;637;g24ce9ae2ee3_1_166"/>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A question of interpretation</a:t>
            </a:r>
            <a:endParaRPr/>
          </a:p>
        </p:txBody>
      </p:sp>
      <p:sp>
        <p:nvSpPr>
          <p:cNvPr id="638" name="Google Shape;638;g24ce9ae2ee3_1_166"/>
          <p:cNvSpPr/>
          <p:nvPr/>
        </p:nvSpPr>
        <p:spPr>
          <a:xfrm>
            <a:off x="6107113" y="4500480"/>
            <a:ext cx="384913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b="1">
                <a:solidFill>
                  <a:schemeClr val="dk1"/>
                </a:solidFill>
                <a:latin typeface="Roboto Light"/>
                <a:ea typeface="Roboto Light"/>
                <a:cs typeface="Roboto Light"/>
                <a:sym typeface="Roboto Light"/>
              </a:rPr>
              <a:t>Abiotic resource depletion potentials </a:t>
            </a:r>
            <a:endParaRPr sz="1800" b="1">
              <a:solidFill>
                <a:schemeClr val="dk1"/>
              </a:solidFill>
              <a:latin typeface="Roboto Light"/>
              <a:ea typeface="Roboto Light"/>
              <a:cs typeface="Roboto Light"/>
              <a:sym typeface="Roboto Light"/>
            </a:endParaRPr>
          </a:p>
        </p:txBody>
      </p:sp>
      <p:sp>
        <p:nvSpPr>
          <p:cNvPr id="639" name="Google Shape;639;g24ce9ae2ee3_1_166"/>
          <p:cNvSpPr/>
          <p:nvPr/>
        </p:nvSpPr>
        <p:spPr>
          <a:xfrm>
            <a:off x="987772" y="4500480"/>
            <a:ext cx="265970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b="1">
                <a:solidFill>
                  <a:schemeClr val="dk1"/>
                </a:solidFill>
                <a:latin typeface="Roboto Light"/>
                <a:ea typeface="Roboto Light"/>
                <a:cs typeface="Roboto Light"/>
                <a:sym typeface="Roboto Light"/>
              </a:rPr>
              <a:t>Global warming potential</a:t>
            </a:r>
            <a:endParaRPr sz="1800">
              <a:solidFill>
                <a:schemeClr val="dk1"/>
              </a:solidFill>
              <a:latin typeface="Roboto Light"/>
              <a:ea typeface="Roboto Light"/>
              <a:cs typeface="Roboto Light"/>
              <a:sym typeface="Roboto Light"/>
            </a:endParaRPr>
          </a:p>
        </p:txBody>
      </p:sp>
      <p:sp>
        <p:nvSpPr>
          <p:cNvPr id="640" name="Google Shape;640;g24ce9ae2ee3_1_166"/>
          <p:cNvSpPr/>
          <p:nvPr/>
        </p:nvSpPr>
        <p:spPr>
          <a:xfrm>
            <a:off x="6208168" y="5250003"/>
            <a:ext cx="5077913" cy="1304845"/>
          </a:xfrm>
          <a:prstGeom prst="rect">
            <a:avLst/>
          </a:prstGeom>
          <a:gradFill>
            <a:gsLst>
              <a:gs pos="0">
                <a:srgbClr val="000095"/>
              </a:gs>
              <a:gs pos="52569">
                <a:srgbClr val="005DC6"/>
              </a:gs>
              <a:gs pos="99000">
                <a:srgbClr val="00B0F0"/>
              </a:gs>
              <a:gs pos="100000">
                <a:srgbClr val="00B0F0"/>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600">
                <a:solidFill>
                  <a:schemeClr val="lt1"/>
                </a:solidFill>
                <a:latin typeface="Roboto Medium"/>
                <a:ea typeface="Roboto Medium"/>
                <a:cs typeface="Roboto Medium"/>
                <a:sym typeface="Roboto Medium"/>
              </a:rPr>
              <a:t>With the </a:t>
            </a:r>
            <a:r>
              <a:rPr lang="nl-NL" sz="1600">
                <a:solidFill>
                  <a:schemeClr val="lt1"/>
                </a:solidFill>
                <a:latin typeface="Roboto Black"/>
                <a:ea typeface="Roboto Black"/>
                <a:cs typeface="Roboto Black"/>
                <a:sym typeface="Roboto Black"/>
              </a:rPr>
              <a:t>current design</a:t>
            </a:r>
            <a:r>
              <a:rPr lang="nl-NL" sz="1600">
                <a:solidFill>
                  <a:schemeClr val="lt1"/>
                </a:solidFill>
                <a:latin typeface="Roboto Medium"/>
                <a:ea typeface="Roboto Medium"/>
                <a:cs typeface="Roboto Medium"/>
                <a:sym typeface="Roboto Medium"/>
              </a:rPr>
              <a:t>(s) </a:t>
            </a:r>
            <a:br>
              <a:rPr lang="nl-NL" sz="1600">
                <a:solidFill>
                  <a:schemeClr val="lt1"/>
                </a:solidFill>
                <a:latin typeface="Roboto Medium"/>
                <a:ea typeface="Roboto Medium"/>
                <a:cs typeface="Roboto Medium"/>
                <a:sym typeface="Roboto Medium"/>
              </a:rPr>
            </a:br>
            <a:r>
              <a:rPr lang="nl-NL" sz="1600">
                <a:solidFill>
                  <a:schemeClr val="lt1"/>
                </a:solidFill>
                <a:latin typeface="Roboto Medium"/>
                <a:ea typeface="Roboto Medium"/>
                <a:cs typeface="Roboto Medium"/>
                <a:sym typeface="Roboto Medium"/>
              </a:rPr>
              <a:t>REPAIR does not make sense:</a:t>
            </a:r>
            <a:br>
              <a:rPr lang="nl-NL" sz="1600">
                <a:solidFill>
                  <a:schemeClr val="lt1"/>
                </a:solidFill>
                <a:latin typeface="Roboto Medium"/>
                <a:ea typeface="Roboto Medium"/>
                <a:cs typeface="Roboto Medium"/>
                <a:sym typeface="Roboto Medium"/>
              </a:rPr>
            </a:br>
            <a:r>
              <a:rPr lang="nl-NL" sz="1600">
                <a:solidFill>
                  <a:schemeClr val="lt1"/>
                </a:solidFill>
                <a:latin typeface="Roboto Medium"/>
                <a:ea typeface="Roboto Medium"/>
                <a:cs typeface="Roboto Medium"/>
                <a:sym typeface="Roboto Medium"/>
              </a:rPr>
              <a:t>- from an ecological pov (transport)</a:t>
            </a:r>
            <a:br>
              <a:rPr lang="nl-NL" sz="1600">
                <a:solidFill>
                  <a:schemeClr val="lt1"/>
                </a:solidFill>
                <a:latin typeface="Roboto Medium"/>
                <a:ea typeface="Roboto Medium"/>
                <a:cs typeface="Roboto Medium"/>
                <a:sym typeface="Roboto Medium"/>
              </a:rPr>
            </a:br>
            <a:r>
              <a:rPr lang="nl-NL" sz="1600">
                <a:solidFill>
                  <a:schemeClr val="lt1"/>
                </a:solidFill>
                <a:latin typeface="Roboto Medium"/>
                <a:ea typeface="Roboto Medium"/>
                <a:cs typeface="Roboto Medium"/>
                <a:sym typeface="Roboto Medium"/>
              </a:rPr>
              <a:t>- from an economic pov (time &amp; effort)</a:t>
            </a:r>
            <a:endParaRPr sz="1633">
              <a:solidFill>
                <a:schemeClr val="lt1"/>
              </a:solidFill>
              <a:latin typeface="Roboto Light"/>
              <a:ea typeface="Roboto Light"/>
              <a:cs typeface="Roboto Light"/>
              <a:sym typeface="Roboto Light"/>
            </a:endParaRPr>
          </a:p>
        </p:txBody>
      </p:sp>
      <p:sp>
        <p:nvSpPr>
          <p:cNvPr id="641" name="Google Shape;641;g24ce9ae2ee3_1_166"/>
          <p:cNvSpPr/>
          <p:nvPr/>
        </p:nvSpPr>
        <p:spPr>
          <a:xfrm>
            <a:off x="10092200" y="386450"/>
            <a:ext cx="950400" cy="950400"/>
          </a:xfrm>
          <a:prstGeom prst="ellipse">
            <a:avLst/>
          </a:prstGeom>
          <a:solidFill>
            <a:srgbClr val="4BB2FF"/>
          </a:solidFill>
          <a:ln>
            <a:noFill/>
          </a:ln>
        </p:spPr>
        <p:txBody>
          <a:bodyPr spcFirstLastPara="1" wrap="square" lIns="18000" tIns="18000" rIns="18000" bIns="18000" anchor="ctr" anchorCtr="0">
            <a:noAutofit/>
          </a:bodyPr>
          <a:lstStyle/>
          <a:p>
            <a:pPr marL="0" lvl="0" indent="0" algn="ctr" rtl="0">
              <a:spcBef>
                <a:spcPts val="0"/>
              </a:spcBef>
              <a:spcAft>
                <a:spcPts val="0"/>
              </a:spcAft>
              <a:buNone/>
            </a:pPr>
            <a:r>
              <a:rPr lang="nl-NL" sz="1300" b="1">
                <a:solidFill>
                  <a:schemeClr val="lt1"/>
                </a:solidFill>
                <a:latin typeface="Roboto"/>
                <a:ea typeface="Roboto"/>
                <a:cs typeface="Roboto"/>
                <a:sym typeface="Roboto"/>
              </a:rPr>
              <a:t>b2b</a:t>
            </a:r>
            <a:br>
              <a:rPr lang="nl-NL" sz="1300" b="1">
                <a:solidFill>
                  <a:schemeClr val="lt1"/>
                </a:solidFill>
                <a:latin typeface="Roboto"/>
                <a:ea typeface="Roboto"/>
                <a:cs typeface="Roboto"/>
                <a:sym typeface="Roboto"/>
              </a:rPr>
            </a:br>
            <a:r>
              <a:rPr lang="nl-NL" sz="1300" b="1">
                <a:solidFill>
                  <a:schemeClr val="lt1"/>
                </a:solidFill>
                <a:latin typeface="Roboto"/>
                <a:ea typeface="Roboto"/>
                <a:cs typeface="Roboto"/>
                <a:sym typeface="Roboto"/>
              </a:rPr>
              <a:t>Lighting</a:t>
            </a:r>
            <a:endParaRPr sz="1300" b="1">
              <a:solidFill>
                <a:schemeClr val="lt1"/>
              </a:solidFill>
              <a:latin typeface="Roboto"/>
              <a:ea typeface="Roboto"/>
              <a:cs typeface="Roboto"/>
              <a:sym typeface="Roboto"/>
            </a:endParaRPr>
          </a:p>
        </p:txBody>
      </p:sp>
      <p:sp>
        <p:nvSpPr>
          <p:cNvPr id="642" name="Google Shape;642;g24ce9ae2ee3_1_166"/>
          <p:cNvSpPr txBox="1"/>
          <p:nvPr/>
        </p:nvSpPr>
        <p:spPr>
          <a:xfrm>
            <a:off x="1362075" y="2771775"/>
            <a:ext cx="8248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NL">
                <a:solidFill>
                  <a:schemeClr val="accent3"/>
                </a:solidFill>
              </a:rPr>
              <a:t>Unfortunately Data can’t </a:t>
            </a:r>
            <a:r>
              <a:rPr lang="nl-NL">
                <a:solidFill>
                  <a:schemeClr val="accent3"/>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be</a:t>
            </a:r>
            <a:r>
              <a:rPr lang="nl-NL">
                <a:solidFill>
                  <a:schemeClr val="accent3"/>
                </a:solidFill>
              </a:rPr>
              <a:t> shared</a:t>
            </a:r>
            <a:endParaRPr>
              <a:solidFill>
                <a:schemeClr val="accent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24ce9ae2ee3_1_178"/>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48" name="Google Shape;648;g24ce9ae2ee3_1_178"/>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49" name="Google Shape;649;g24ce9ae2ee3_1_178"/>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Interpreting LCAs </a:t>
            </a:r>
            <a:endParaRPr/>
          </a:p>
        </p:txBody>
      </p:sp>
      <p:sp>
        <p:nvSpPr>
          <p:cNvPr id="650" name="Google Shape;650;g24ce9ae2ee3_1_178"/>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A question of scope</a:t>
            </a:r>
            <a:endParaRPr/>
          </a:p>
        </p:txBody>
      </p:sp>
      <p:sp>
        <p:nvSpPr>
          <p:cNvPr id="651" name="Google Shape;651;g24ce9ae2ee3_1_178"/>
          <p:cNvSpPr/>
          <p:nvPr/>
        </p:nvSpPr>
        <p:spPr>
          <a:xfrm>
            <a:off x="6096000" y="5235093"/>
            <a:ext cx="5172075" cy="1304845"/>
          </a:xfrm>
          <a:prstGeom prst="rect">
            <a:avLst/>
          </a:prstGeom>
          <a:gradFill>
            <a:gsLst>
              <a:gs pos="0">
                <a:srgbClr val="000095"/>
              </a:gs>
              <a:gs pos="52569">
                <a:srgbClr val="005DC6"/>
              </a:gs>
              <a:gs pos="99000">
                <a:srgbClr val="00B0F0"/>
              </a:gs>
              <a:gs pos="100000">
                <a:srgbClr val="00B0F0"/>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600">
                <a:solidFill>
                  <a:schemeClr val="lt1"/>
                </a:solidFill>
                <a:latin typeface="Roboto Medium"/>
                <a:ea typeface="Roboto Medium"/>
                <a:cs typeface="Roboto Medium"/>
                <a:sym typeface="Roboto Medium"/>
              </a:rPr>
              <a:t>The task force could only improve designs within given dimensions, changing dimension for better exploitation of space is not an option</a:t>
            </a:r>
            <a:endParaRPr sz="1633">
              <a:solidFill>
                <a:schemeClr val="lt1"/>
              </a:solidFill>
              <a:latin typeface="Roboto Light"/>
              <a:ea typeface="Roboto Light"/>
              <a:cs typeface="Roboto Light"/>
              <a:sym typeface="Roboto Light"/>
            </a:endParaRPr>
          </a:p>
        </p:txBody>
      </p:sp>
      <p:sp>
        <p:nvSpPr>
          <p:cNvPr id="652" name="Google Shape;652;g24ce9ae2ee3_1_178"/>
          <p:cNvSpPr/>
          <p:nvPr/>
        </p:nvSpPr>
        <p:spPr>
          <a:xfrm>
            <a:off x="10092200" y="386450"/>
            <a:ext cx="950400" cy="950400"/>
          </a:xfrm>
          <a:prstGeom prst="ellipse">
            <a:avLst/>
          </a:prstGeom>
          <a:solidFill>
            <a:srgbClr val="4BB2FF"/>
          </a:solidFill>
          <a:ln>
            <a:noFill/>
          </a:ln>
        </p:spPr>
        <p:txBody>
          <a:bodyPr spcFirstLastPara="1" wrap="square" lIns="18000" tIns="18000" rIns="18000" bIns="18000" anchor="ctr" anchorCtr="0">
            <a:noAutofit/>
          </a:bodyPr>
          <a:lstStyle/>
          <a:p>
            <a:pPr marL="0" lvl="0" indent="0" algn="ctr" rtl="0">
              <a:spcBef>
                <a:spcPts val="0"/>
              </a:spcBef>
              <a:spcAft>
                <a:spcPts val="0"/>
              </a:spcAft>
              <a:buNone/>
            </a:pPr>
            <a:r>
              <a:rPr lang="nl-NL" sz="900" b="1">
                <a:solidFill>
                  <a:schemeClr val="lt1"/>
                </a:solidFill>
                <a:latin typeface="Roboto"/>
                <a:ea typeface="Roboto"/>
                <a:cs typeface="Roboto"/>
                <a:sym typeface="Roboto"/>
              </a:rPr>
              <a:t>MedTech Component</a:t>
            </a:r>
            <a:endParaRPr sz="800" b="1">
              <a:solidFill>
                <a:schemeClr val="lt1"/>
              </a:solidFill>
              <a:latin typeface="Roboto"/>
              <a:ea typeface="Roboto"/>
              <a:cs typeface="Roboto"/>
              <a:sym typeface="Roboto"/>
            </a:endParaRPr>
          </a:p>
        </p:txBody>
      </p:sp>
      <p:sp>
        <p:nvSpPr>
          <p:cNvPr id="653" name="Google Shape;653;g24ce9ae2ee3_1_178"/>
          <p:cNvSpPr txBox="1"/>
          <p:nvPr/>
        </p:nvSpPr>
        <p:spPr>
          <a:xfrm>
            <a:off x="1362075" y="2771775"/>
            <a:ext cx="8248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NL">
                <a:solidFill>
                  <a:schemeClr val="accent3"/>
                </a:solidFill>
              </a:rPr>
              <a:t>Unfortunately Data can’t be shared</a:t>
            </a:r>
            <a:endParaRPr>
              <a:solidFill>
                <a:schemeClr val="accent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1e3891cbbf3_2_1"/>
          <p:cNvSpPr>
            <a:spLocks noGrp="1"/>
          </p:cNvSpPr>
          <p:nvPr>
            <p:ph type="dgm" idx="2"/>
          </p:nvPr>
        </p:nvSpPr>
        <p:spPr>
          <a:xfrm rot="-5400000">
            <a:off x="-419532" y="5736898"/>
            <a:ext cx="1552800" cy="83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60" name="Google Shape;660;g1e3891cbbf3_2_1"/>
          <p:cNvSpPr>
            <a:spLocks noGrp="1"/>
          </p:cNvSpPr>
          <p:nvPr>
            <p:ph type="dgm" idx="3"/>
          </p:nvPr>
        </p:nvSpPr>
        <p:spPr>
          <a:xfrm>
            <a:off x="577597" y="639038"/>
            <a:ext cx="117000" cy="102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61" name="Google Shape;661;g1e3891cbbf3_2_1"/>
          <p:cNvSpPr txBox="1">
            <a:spLocks noGrp="1"/>
          </p:cNvSpPr>
          <p:nvPr>
            <p:ph type="ctrTitle"/>
          </p:nvPr>
        </p:nvSpPr>
        <p:spPr>
          <a:xfrm>
            <a:off x="764685" y="592266"/>
            <a:ext cx="10662900" cy="222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l-NL"/>
              <a:t>A question of scope &amp; feasability</a:t>
            </a:r>
            <a:endParaRPr/>
          </a:p>
        </p:txBody>
      </p:sp>
      <p:pic>
        <p:nvPicPr>
          <p:cNvPr id="662" name="Google Shape;662;g1e3891cbbf3_2_1"/>
          <p:cNvPicPr preferRelativeResize="0"/>
          <p:nvPr/>
        </p:nvPicPr>
        <p:blipFill rotWithShape="1">
          <a:blip r:embed="rId3">
            <a:alphaModFix/>
          </a:blip>
          <a:srcRect l="7886" t="47014" r="28256" b="2213"/>
          <a:stretch/>
        </p:blipFill>
        <p:spPr>
          <a:xfrm>
            <a:off x="961675" y="2158700"/>
            <a:ext cx="10306402" cy="4396151"/>
          </a:xfrm>
          <a:prstGeom prst="rect">
            <a:avLst/>
          </a:prstGeom>
          <a:noFill/>
          <a:ln>
            <a:noFill/>
          </a:ln>
        </p:spPr>
      </p:pic>
      <p:pic>
        <p:nvPicPr>
          <p:cNvPr id="663" name="Google Shape;663;g1e3891cbbf3_2_1" descr="Gruppe von Personen"/>
          <p:cNvPicPr preferRelativeResize="0"/>
          <p:nvPr/>
        </p:nvPicPr>
        <p:blipFill rotWithShape="1">
          <a:blip r:embed="rId4">
            <a:alphaModFix/>
          </a:blip>
          <a:srcRect/>
          <a:stretch/>
        </p:blipFill>
        <p:spPr>
          <a:xfrm>
            <a:off x="1597029" y="1029437"/>
            <a:ext cx="914400" cy="914400"/>
          </a:xfrm>
          <a:prstGeom prst="rect">
            <a:avLst/>
          </a:prstGeom>
          <a:noFill/>
          <a:ln>
            <a:noFill/>
          </a:ln>
        </p:spPr>
      </p:pic>
      <p:pic>
        <p:nvPicPr>
          <p:cNvPr id="664" name="Google Shape;664;g1e3891cbbf3_2_1" descr="Entscheidungsdiagramm"/>
          <p:cNvPicPr preferRelativeResize="0"/>
          <p:nvPr/>
        </p:nvPicPr>
        <p:blipFill rotWithShape="1">
          <a:blip r:embed="rId5">
            <a:alphaModFix/>
          </a:blip>
          <a:srcRect/>
          <a:stretch/>
        </p:blipFill>
        <p:spPr>
          <a:xfrm>
            <a:off x="5423575" y="1029438"/>
            <a:ext cx="914400" cy="914400"/>
          </a:xfrm>
          <a:prstGeom prst="rect">
            <a:avLst/>
          </a:prstGeom>
          <a:noFill/>
          <a:ln>
            <a:noFill/>
          </a:ln>
        </p:spPr>
      </p:pic>
      <p:pic>
        <p:nvPicPr>
          <p:cNvPr id="665" name="Google Shape;665;g1e3891cbbf3_2_1" descr="Stimme"/>
          <p:cNvPicPr preferRelativeResize="0"/>
          <p:nvPr/>
        </p:nvPicPr>
        <p:blipFill rotWithShape="1">
          <a:blip r:embed="rId6">
            <a:alphaModFix/>
          </a:blip>
          <a:srcRect/>
          <a:stretch/>
        </p:blipFill>
        <p:spPr>
          <a:xfrm>
            <a:off x="8546275" y="1029450"/>
            <a:ext cx="1294725" cy="1294725"/>
          </a:xfrm>
          <a:prstGeom prst="rect">
            <a:avLst/>
          </a:prstGeom>
          <a:noFill/>
          <a:ln>
            <a:noFill/>
          </a:ln>
        </p:spPr>
      </p:pic>
      <p:pic>
        <p:nvPicPr>
          <p:cNvPr id="666" name="Google Shape;666;g1e3891cbbf3_2_1" descr="Gruppe von Personen"/>
          <p:cNvPicPr preferRelativeResize="0"/>
          <p:nvPr/>
        </p:nvPicPr>
        <p:blipFill rotWithShape="1">
          <a:blip r:embed="rId4">
            <a:alphaModFix/>
          </a:blip>
          <a:srcRect t="35318" b="31771"/>
          <a:stretch/>
        </p:blipFill>
        <p:spPr>
          <a:xfrm>
            <a:off x="6107125" y="4298525"/>
            <a:ext cx="914400" cy="300925"/>
          </a:xfrm>
          <a:prstGeom prst="rect">
            <a:avLst/>
          </a:prstGeom>
          <a:noFill/>
          <a:ln>
            <a:noFill/>
          </a:ln>
        </p:spPr>
      </p:pic>
      <p:sp>
        <p:nvSpPr>
          <p:cNvPr id="667" name="Google Shape;667;g1e3891cbbf3_2_1"/>
          <p:cNvSpPr txBox="1"/>
          <p:nvPr/>
        </p:nvSpPr>
        <p:spPr>
          <a:xfrm>
            <a:off x="1737425" y="1923975"/>
            <a:ext cx="63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Team</a:t>
            </a:r>
            <a:endParaRPr/>
          </a:p>
        </p:txBody>
      </p:sp>
      <p:sp>
        <p:nvSpPr>
          <p:cNvPr id="668" name="Google Shape;668;g1e3891cbbf3_2_1"/>
          <p:cNvSpPr txBox="1"/>
          <p:nvPr/>
        </p:nvSpPr>
        <p:spPr>
          <a:xfrm>
            <a:off x="8035550" y="1923975"/>
            <a:ext cx="1994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NL"/>
              <a:t>Influece</a:t>
            </a:r>
            <a:endParaRPr/>
          </a:p>
        </p:txBody>
      </p:sp>
      <p:cxnSp>
        <p:nvCxnSpPr>
          <p:cNvPr id="669" name="Google Shape;669;g1e3891cbbf3_2_1"/>
          <p:cNvCxnSpPr/>
          <p:nvPr/>
        </p:nvCxnSpPr>
        <p:spPr>
          <a:xfrm>
            <a:off x="9458650" y="1194200"/>
            <a:ext cx="0" cy="237600"/>
          </a:xfrm>
          <a:prstGeom prst="straightConnector1">
            <a:avLst/>
          </a:prstGeom>
          <a:noFill/>
          <a:ln w="9525" cap="flat" cmpd="sng">
            <a:solidFill>
              <a:schemeClr val="dk2"/>
            </a:solidFill>
            <a:prstDash val="solid"/>
            <a:round/>
            <a:headEnd type="none" w="med" len="med"/>
            <a:tailEnd type="triangle" w="med" len="med"/>
          </a:ln>
        </p:spPr>
      </p:cxnSp>
      <p:sp>
        <p:nvSpPr>
          <p:cNvPr id="670" name="Google Shape;670;g1e3891cbbf3_2_1"/>
          <p:cNvSpPr txBox="1"/>
          <p:nvPr/>
        </p:nvSpPr>
        <p:spPr>
          <a:xfrm>
            <a:off x="4883725" y="1923975"/>
            <a:ext cx="1994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NL"/>
              <a:t>Interdependencies &amp; access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g1e3891cbbf3_2_31"/>
          <p:cNvSpPr txBox="1"/>
          <p:nvPr/>
        </p:nvSpPr>
        <p:spPr>
          <a:xfrm>
            <a:off x="1179871" y="2936557"/>
            <a:ext cx="39882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3200" b="0" i="0" u="none" strike="noStrike" cap="none">
                <a:solidFill>
                  <a:schemeClr val="lt1"/>
                </a:solidFill>
                <a:latin typeface="Roboto Medium"/>
                <a:ea typeface="Roboto Medium"/>
                <a:cs typeface="Roboto Medium"/>
                <a:sym typeface="Roboto Medium"/>
              </a:rPr>
              <a:t>(Design) challenges </a:t>
            </a:r>
            <a:br>
              <a:rPr lang="nl-NL" sz="3200" b="0" i="0" u="none" strike="noStrike" cap="none">
                <a:solidFill>
                  <a:schemeClr val="lt1"/>
                </a:solidFill>
                <a:latin typeface="Roboto Medium"/>
                <a:ea typeface="Roboto Medium"/>
                <a:cs typeface="Roboto Medium"/>
                <a:sym typeface="Roboto Medium"/>
              </a:rPr>
            </a:br>
            <a:r>
              <a:rPr lang="nl-NL" sz="3200" b="0" i="0" u="none" strike="noStrike" cap="none">
                <a:solidFill>
                  <a:schemeClr val="lt1"/>
                </a:solidFill>
                <a:latin typeface="Roboto Medium"/>
                <a:ea typeface="Roboto Medium"/>
                <a:cs typeface="Roboto Medium"/>
                <a:sym typeface="Roboto Medium"/>
              </a:rPr>
              <a:t>in </a:t>
            </a:r>
            <a:r>
              <a:rPr lang="nl-NL" sz="3200">
                <a:solidFill>
                  <a:schemeClr val="lt1"/>
                </a:solidFill>
                <a:latin typeface="Roboto Medium"/>
                <a:ea typeface="Roboto Medium"/>
                <a:cs typeface="Roboto Medium"/>
                <a:sym typeface="Roboto Medium"/>
              </a:rPr>
              <a:t>funiture</a:t>
            </a:r>
            <a:endParaRPr sz="3200" b="0" i="0" u="none" strike="noStrike" cap="none">
              <a:solidFill>
                <a:schemeClr val="lt1"/>
              </a:solidFill>
              <a:latin typeface="Roboto Medium"/>
              <a:ea typeface="Roboto Medium"/>
              <a:cs typeface="Roboto Medium"/>
              <a:sym typeface="Roboto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24bd308bf4a_1_43"/>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81" name="Google Shape;681;g24bd308bf4a_1_43"/>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Business potential considerations for LCD</a:t>
            </a:r>
            <a:endParaRPr/>
          </a:p>
          <a:p>
            <a:pPr marL="0" lvl="0" indent="0" algn="l" rtl="0">
              <a:spcBef>
                <a:spcPts val="0"/>
              </a:spcBef>
              <a:spcAft>
                <a:spcPts val="0"/>
              </a:spcAft>
              <a:buClr>
                <a:srgbClr val="000095"/>
              </a:buClr>
              <a:buSzPts val="3200"/>
              <a:buNone/>
            </a:pPr>
            <a:r>
              <a:rPr lang="nl-NL" sz="1500" i="1"/>
              <a:t>TNO Fingerprint method</a:t>
            </a:r>
            <a:endParaRPr/>
          </a:p>
        </p:txBody>
      </p:sp>
      <p:sp>
        <p:nvSpPr>
          <p:cNvPr id="682" name="Google Shape;682;g24bd308bf4a_1_43"/>
          <p:cNvSpPr txBox="1">
            <a:spLocks noGrp="1"/>
          </p:cNvSpPr>
          <p:nvPr>
            <p:ph type="body" idx="4"/>
          </p:nvPr>
        </p:nvSpPr>
        <p:spPr>
          <a:xfrm>
            <a:off x="771992" y="2006639"/>
            <a:ext cx="4670700" cy="414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nl-NL" sz="1800">
                <a:latin typeface="Roboto"/>
                <a:ea typeface="Roboto"/>
                <a:cs typeface="Roboto"/>
                <a:sym typeface="Roboto"/>
              </a:rPr>
              <a:t>How is value created?</a:t>
            </a:r>
            <a:endParaRPr sz="1800">
              <a:latin typeface="Roboto"/>
              <a:ea typeface="Roboto"/>
              <a:cs typeface="Roboto"/>
              <a:sym typeface="Roboto"/>
            </a:endParaRPr>
          </a:p>
          <a:p>
            <a:pPr marL="0" lvl="0" indent="0" algn="l" rtl="0">
              <a:spcBef>
                <a:spcPts val="0"/>
              </a:spcBef>
              <a:spcAft>
                <a:spcPts val="0"/>
              </a:spcAft>
              <a:buNone/>
            </a:pPr>
            <a:r>
              <a:rPr lang="nl-NL" sz="1800">
                <a:latin typeface="Roboto"/>
                <a:ea typeface="Roboto"/>
                <a:cs typeface="Roboto"/>
                <a:sym typeface="Roboto"/>
              </a:rPr>
              <a:t>How could it be preserved?</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nl-NL" sz="1800">
                <a:latin typeface="Roboto"/>
                <a:ea typeface="Roboto"/>
                <a:cs typeface="Roboto"/>
                <a:sym typeface="Roboto"/>
              </a:rPr>
              <a:t>What 10 product properties play a role?</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Technical life</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Price per item</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Repairability</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a:latin typeface="Roboto"/>
                <a:ea typeface="Roboto"/>
                <a:cs typeface="Roboto"/>
                <a:sym typeface="Roboto"/>
              </a:rPr>
              <a:t>Can the product use</a:t>
            </a:r>
            <a:r>
              <a:rPr lang="nl-NL" sz="1800" b="0">
                <a:latin typeface="Roboto"/>
                <a:ea typeface="Roboto"/>
                <a:cs typeface="Roboto"/>
                <a:sym typeface="Roboto"/>
              </a:rPr>
              <a:t> be planned</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Modularity</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Adaptivity</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a:latin typeface="Roboto"/>
                <a:ea typeface="Roboto"/>
                <a:cs typeface="Roboto"/>
                <a:sym typeface="Roboto"/>
              </a:rPr>
              <a:t>Recyclability</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Frequency of use</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Labor intensity</a:t>
            </a:r>
            <a:endParaRPr sz="1800" b="0">
              <a:solidFill>
                <a:srgbClr val="302F2F"/>
              </a:solidFill>
              <a:latin typeface="Roboto"/>
              <a:ea typeface="Roboto"/>
              <a:cs typeface="Roboto"/>
              <a:sym typeface="Roboto"/>
            </a:endParaRPr>
          </a:p>
          <a:p>
            <a:pPr marL="457200" lvl="0" indent="-342900" algn="l" rtl="0">
              <a:spcBef>
                <a:spcPts val="0"/>
              </a:spcBef>
              <a:spcAft>
                <a:spcPts val="0"/>
              </a:spcAft>
              <a:buSzPts val="1800"/>
              <a:buFont typeface="Roboto"/>
              <a:buChar char="●"/>
            </a:pPr>
            <a:r>
              <a:rPr lang="nl-NL" sz="1800" b="0">
                <a:latin typeface="Roboto"/>
                <a:ea typeface="Roboto"/>
                <a:cs typeface="Roboto"/>
                <a:sym typeface="Roboto"/>
              </a:rPr>
              <a:t>Sensitivity to fashion trends</a:t>
            </a:r>
            <a:endParaRPr sz="1800" b="0">
              <a:latin typeface="Roboto"/>
              <a:ea typeface="Roboto"/>
              <a:cs typeface="Roboto"/>
              <a:sym typeface="Roboto"/>
            </a:endParaRPr>
          </a:p>
          <a:p>
            <a:pPr marL="0" marR="0" lvl="0" indent="0" algn="l" rtl="0">
              <a:lnSpc>
                <a:spcPct val="100000"/>
              </a:lnSpc>
              <a:spcBef>
                <a:spcPts val="0"/>
              </a:spcBef>
              <a:spcAft>
                <a:spcPts val="0"/>
              </a:spcAft>
              <a:buClr>
                <a:schemeClr val="dk1"/>
              </a:buClr>
              <a:buSzPts val="1600"/>
              <a:buFont typeface="Roboto Light"/>
              <a:buNone/>
            </a:pPr>
            <a:endParaRPr/>
          </a:p>
        </p:txBody>
      </p:sp>
      <p:sp>
        <p:nvSpPr>
          <p:cNvPr id="683" name="Google Shape;683;g24bd308bf4a_1_43"/>
          <p:cNvSpPr txBox="1">
            <a:spLocks noGrp="1"/>
          </p:cNvSpPr>
          <p:nvPr>
            <p:ph type="body" idx="5"/>
          </p:nvPr>
        </p:nvSpPr>
        <p:spPr>
          <a:xfrm>
            <a:off x="6756758" y="2006639"/>
            <a:ext cx="4670700" cy="414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Roboto Light"/>
              <a:buNone/>
            </a:pPr>
            <a:endParaRPr/>
          </a:p>
        </p:txBody>
      </p:sp>
      <p:pic>
        <p:nvPicPr>
          <p:cNvPr id="684" name="Google Shape;684;g24bd308bf4a_1_43" descr="Google Shape;52;p30"/>
          <p:cNvPicPr preferRelativeResize="0"/>
          <p:nvPr/>
        </p:nvPicPr>
        <p:blipFill rotWithShape="1">
          <a:blip r:embed="rId4">
            <a:alphaModFix/>
          </a:blip>
          <a:srcRect l="20019" r="20025"/>
          <a:stretch/>
        </p:blipFill>
        <p:spPr>
          <a:xfrm>
            <a:off x="6808350" y="1574937"/>
            <a:ext cx="4567626" cy="50050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4bd308bf4a_1_11"/>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90" name="Google Shape;690;g24bd308bf4a_1_11"/>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Case of Landal | OT Design</a:t>
            </a:r>
            <a:endParaRPr/>
          </a:p>
          <a:p>
            <a:pPr marL="0" lvl="0" indent="0" algn="l" rtl="0">
              <a:lnSpc>
                <a:spcPct val="116250"/>
              </a:lnSpc>
              <a:spcBef>
                <a:spcPts val="0"/>
              </a:spcBef>
              <a:spcAft>
                <a:spcPts val="0"/>
              </a:spcAft>
              <a:buClr>
                <a:srgbClr val="000095"/>
              </a:buClr>
              <a:buSzPts val="3200"/>
              <a:buNone/>
            </a:pPr>
            <a:endParaRPr sz="1500" i="1"/>
          </a:p>
        </p:txBody>
      </p:sp>
      <p:sp>
        <p:nvSpPr>
          <p:cNvPr id="691" name="Google Shape;691;g24bd308bf4a_1_11"/>
          <p:cNvSpPr txBox="1">
            <a:spLocks noGrp="1"/>
          </p:cNvSpPr>
          <p:nvPr>
            <p:ph type="body" idx="4"/>
          </p:nvPr>
        </p:nvSpPr>
        <p:spPr>
          <a:xfrm>
            <a:off x="772002" y="2006650"/>
            <a:ext cx="5627400" cy="41415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nl-NL" sz="1800" b="0">
                <a:solidFill>
                  <a:srgbClr val="000000"/>
                </a:solidFill>
                <a:latin typeface="Arial"/>
                <a:ea typeface="Arial"/>
                <a:cs typeface="Arial"/>
                <a:sym typeface="Arial"/>
              </a:rPr>
              <a:t>Sourcing and material assessment done in-house</a:t>
            </a:r>
            <a:endParaRPr sz="1800">
              <a:solidFill>
                <a:srgbClr val="302F2F"/>
              </a:solidFill>
            </a:endParaRPr>
          </a:p>
          <a:p>
            <a:pPr marL="457200" lvl="0" indent="-342900" algn="l" rtl="0">
              <a:spcBef>
                <a:spcPts val="0"/>
              </a:spcBef>
              <a:spcAft>
                <a:spcPts val="0"/>
              </a:spcAft>
              <a:buClr>
                <a:srgbClr val="000000"/>
              </a:buClr>
              <a:buSzPts val="1800"/>
              <a:buFont typeface="Arial"/>
              <a:buChar char="●"/>
            </a:pPr>
            <a:r>
              <a:rPr lang="nl-NL" sz="1800" b="0">
                <a:solidFill>
                  <a:srgbClr val="000000"/>
                </a:solidFill>
                <a:latin typeface="Arial"/>
                <a:ea typeface="Arial"/>
                <a:cs typeface="Arial"/>
                <a:sym typeface="Arial"/>
              </a:rPr>
              <a:t>Short cycle, </a:t>
            </a:r>
            <a:r>
              <a:rPr lang="nl-NL" sz="1800">
                <a:latin typeface="Arial"/>
                <a:ea typeface="Arial"/>
                <a:cs typeface="Arial"/>
                <a:sym typeface="Arial"/>
              </a:rPr>
              <a:t>after 7 years end-of-life, sometimes earlier (technical life)</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nl-NL" sz="1800" b="0">
                <a:solidFill>
                  <a:srgbClr val="000000"/>
                </a:solidFill>
                <a:latin typeface="Arial"/>
                <a:ea typeface="Arial"/>
                <a:cs typeface="Arial"/>
                <a:sym typeface="Arial"/>
              </a:rPr>
              <a:t>Furniture that is used intensively (frequency </a:t>
            </a:r>
            <a:r>
              <a:rPr lang="nl-NL" sz="1800">
                <a:solidFill>
                  <a:srgbClr val="000000"/>
                </a:solidFill>
                <a:latin typeface="Arial"/>
                <a:ea typeface="Arial"/>
                <a:cs typeface="Arial"/>
                <a:sym typeface="Arial"/>
              </a:rPr>
              <a:t>of use)</a:t>
            </a:r>
            <a:endParaRPr sz="1800">
              <a:solidFill>
                <a:srgbClr val="302F2F"/>
              </a:solidFill>
            </a:endParaRPr>
          </a:p>
          <a:p>
            <a:pPr marL="457200" lvl="0" indent="-342900" algn="l" rtl="0">
              <a:spcBef>
                <a:spcPts val="0"/>
              </a:spcBef>
              <a:spcAft>
                <a:spcPts val="0"/>
              </a:spcAft>
              <a:buClr>
                <a:srgbClr val="000000"/>
              </a:buClr>
              <a:buSzPts val="1800"/>
              <a:buFont typeface="Arial"/>
              <a:buChar char="●"/>
            </a:pPr>
            <a:r>
              <a:rPr lang="nl-NL" sz="1800" b="0">
                <a:solidFill>
                  <a:srgbClr val="000000"/>
                </a:solidFill>
                <a:latin typeface="Arial"/>
                <a:ea typeface="Arial"/>
                <a:cs typeface="Arial"/>
                <a:sym typeface="Arial"/>
              </a:rPr>
              <a:t>Fully glued and stapled (reparability)</a:t>
            </a:r>
            <a:endParaRPr sz="1800">
              <a:solidFill>
                <a:srgbClr val="302F2F"/>
              </a:solidFill>
            </a:endParaRPr>
          </a:p>
          <a:p>
            <a:pPr marL="457200" lvl="0" indent="-342900" algn="l" rtl="0">
              <a:spcBef>
                <a:spcPts val="0"/>
              </a:spcBef>
              <a:spcAft>
                <a:spcPts val="0"/>
              </a:spcAft>
              <a:buClr>
                <a:srgbClr val="000000"/>
              </a:buClr>
              <a:buSzPts val="1800"/>
              <a:buFont typeface="Arial"/>
              <a:buChar char="●"/>
            </a:pPr>
            <a:r>
              <a:rPr lang="nl-NL" sz="1800" b="0">
                <a:solidFill>
                  <a:srgbClr val="000000"/>
                </a:solidFill>
                <a:latin typeface="Arial"/>
                <a:ea typeface="Arial"/>
                <a:cs typeface="Arial"/>
                <a:sym typeface="Arial"/>
              </a:rPr>
              <a:t>Repair expensive (</a:t>
            </a:r>
            <a:r>
              <a:rPr lang="nl-NL" sz="1800">
                <a:solidFill>
                  <a:srgbClr val="000000"/>
                </a:solidFill>
                <a:latin typeface="Arial"/>
                <a:ea typeface="Arial"/>
                <a:cs typeface="Arial"/>
                <a:sym typeface="Arial"/>
              </a:rPr>
              <a:t>labor intensive)</a:t>
            </a:r>
            <a:endParaRPr sz="1800">
              <a:solidFill>
                <a:srgbClr val="000000"/>
              </a:solidFill>
              <a:latin typeface="Arial"/>
              <a:ea typeface="Arial"/>
              <a:cs typeface="Arial"/>
              <a:sym typeface="Arial"/>
            </a:endParaRPr>
          </a:p>
          <a:p>
            <a:pPr marL="0" lvl="0" indent="0" algn="l" rtl="0">
              <a:spcBef>
                <a:spcPts val="1200"/>
              </a:spcBef>
              <a:spcAft>
                <a:spcPts val="0"/>
              </a:spcAft>
              <a:buNone/>
            </a:pPr>
            <a:endParaRPr sz="1800">
              <a:solidFill>
                <a:srgbClr val="000000"/>
              </a:solidFill>
              <a:latin typeface="Arial"/>
              <a:ea typeface="Arial"/>
              <a:cs typeface="Arial"/>
              <a:sym typeface="Arial"/>
            </a:endParaRPr>
          </a:p>
          <a:p>
            <a:pPr marL="0" lvl="0" indent="0" algn="l" rtl="0">
              <a:spcBef>
                <a:spcPts val="1200"/>
              </a:spcBef>
              <a:spcAft>
                <a:spcPts val="0"/>
              </a:spcAft>
              <a:buNone/>
            </a:pPr>
            <a:endParaRPr sz="1800">
              <a:solidFill>
                <a:srgbClr val="000000"/>
              </a:solidFill>
              <a:latin typeface="Arial"/>
              <a:ea typeface="Arial"/>
              <a:cs typeface="Arial"/>
              <a:sym typeface="Arial"/>
            </a:endParaRPr>
          </a:p>
          <a:p>
            <a:pPr marL="0" lvl="0" indent="0" algn="l" rtl="0">
              <a:spcBef>
                <a:spcPts val="1200"/>
              </a:spcBef>
              <a:spcAft>
                <a:spcPts val="0"/>
              </a:spcAft>
              <a:buNone/>
            </a:pPr>
            <a:r>
              <a:rPr lang="nl-NL" sz="1800">
                <a:solidFill>
                  <a:srgbClr val="000000"/>
                </a:solidFill>
                <a:latin typeface="Arial"/>
                <a:ea typeface="Arial"/>
                <a:cs typeface="Arial"/>
                <a:sym typeface="Arial"/>
              </a:rPr>
              <a:t>Conclusion: value preservation is</a:t>
            </a:r>
            <a:r>
              <a:rPr lang="nl-NL" sz="1800" b="0">
                <a:solidFill>
                  <a:srgbClr val="000000"/>
                </a:solidFill>
                <a:latin typeface="Arial"/>
                <a:ea typeface="Arial"/>
                <a:cs typeface="Arial"/>
                <a:sym typeface="Arial"/>
              </a:rPr>
              <a:t> difficult</a:t>
            </a:r>
            <a:endParaRPr sz="1800"/>
          </a:p>
        </p:txBody>
      </p:sp>
      <p:sp>
        <p:nvSpPr>
          <p:cNvPr id="692" name="Google Shape;692;g24bd308bf4a_1_11"/>
          <p:cNvSpPr txBox="1">
            <a:spLocks noGrp="1"/>
          </p:cNvSpPr>
          <p:nvPr>
            <p:ph type="body" idx="5"/>
          </p:nvPr>
        </p:nvSpPr>
        <p:spPr>
          <a:xfrm>
            <a:off x="6756758" y="2006639"/>
            <a:ext cx="4670700" cy="414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Roboto Light"/>
              <a:buNone/>
            </a:pPr>
            <a:endParaRPr/>
          </a:p>
        </p:txBody>
      </p:sp>
      <p:pic>
        <p:nvPicPr>
          <p:cNvPr id="693" name="Google Shape;693;g24bd308bf4a_1_11" descr="Google Shape;52;p30"/>
          <p:cNvPicPr preferRelativeResize="0"/>
          <p:nvPr/>
        </p:nvPicPr>
        <p:blipFill rotWithShape="1">
          <a:blip r:embed="rId4">
            <a:alphaModFix/>
          </a:blip>
          <a:srcRect l="20019" r="20025"/>
          <a:stretch/>
        </p:blipFill>
        <p:spPr>
          <a:xfrm>
            <a:off x="6808350" y="1574937"/>
            <a:ext cx="4567626" cy="5005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53" name="Google Shape;153;p4"/>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54" name="Google Shape;154;p4"/>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155" name="Google Shape;155;p4"/>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 Cycle Design, blocks </a:t>
            </a:r>
            <a:endParaRPr/>
          </a:p>
        </p:txBody>
      </p:sp>
      <p:sp>
        <p:nvSpPr>
          <p:cNvPr id="156" name="Google Shape;156;p4"/>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0" i="0">
                <a:solidFill>
                  <a:srgbClr val="202124"/>
                </a:solidFill>
                <a:latin typeface="Roboto Light"/>
                <a:ea typeface="Roboto Light"/>
                <a:cs typeface="Roboto Light"/>
                <a:sym typeface="Roboto Light"/>
              </a:rPr>
              <a:t>Current status in design practice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202124"/>
              </a:buClr>
              <a:buSzPts val="2400"/>
              <a:buFont typeface="Roboto Light"/>
              <a:buNone/>
            </a:pPr>
            <a:r>
              <a:rPr lang="nl-NL" sz="2400" b="0" i="0">
                <a:solidFill>
                  <a:srgbClr val="202124"/>
                </a:solidFill>
                <a:latin typeface="Roboto Light"/>
                <a:ea typeface="Roboto Light"/>
                <a:cs typeface="Roboto Light"/>
                <a:sym typeface="Roboto Light"/>
              </a:rPr>
              <a:t>Framework to scope </a:t>
            </a:r>
            <a:r>
              <a:rPr lang="nl-NL" sz="2400">
                <a:solidFill>
                  <a:srgbClr val="202124"/>
                </a:solidFill>
                <a:latin typeface="Roboto Light"/>
                <a:ea typeface="Roboto Light"/>
                <a:cs typeface="Roboto Light"/>
                <a:sym typeface="Roboto Light"/>
              </a:rPr>
              <a:t>Life Cycle Design </a:t>
            </a:r>
            <a:r>
              <a:rPr lang="nl-NL" sz="2400" b="0" i="0">
                <a:solidFill>
                  <a:srgbClr val="202124"/>
                </a:solidFill>
                <a:latin typeface="Roboto Light"/>
                <a:ea typeface="Roboto Light"/>
                <a:cs typeface="Roboto Light"/>
                <a:sym typeface="Roboto Light"/>
              </a:rPr>
              <a:t>elements </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202124"/>
              </a:buClr>
              <a:buSzPts val="2400"/>
              <a:buFont typeface="Roboto Light"/>
              <a:buNone/>
            </a:pPr>
            <a:r>
              <a:rPr lang="nl-NL" sz="2400" b="0" i="0">
                <a:solidFill>
                  <a:srgbClr val="202124"/>
                </a:solidFill>
                <a:latin typeface="Roboto Light"/>
                <a:ea typeface="Roboto Light"/>
                <a:cs typeface="Roboto Light"/>
                <a:sym typeface="Roboto Light"/>
              </a:rPr>
              <a:t>Applying the framework for two sectors</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202124"/>
              </a:buClr>
              <a:buSzPts val="2400"/>
              <a:buFont typeface="Roboto Light"/>
              <a:buNone/>
            </a:pPr>
            <a:r>
              <a:rPr lang="nl-NL" sz="2400" b="0" i="0">
                <a:solidFill>
                  <a:srgbClr val="202124"/>
                </a:solidFill>
                <a:latin typeface="Roboto Light"/>
                <a:ea typeface="Roboto Light"/>
                <a:cs typeface="Roboto Light"/>
                <a:sym typeface="Roboto Light"/>
              </a:rPr>
              <a:t>Conclusions and subject for further debate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latin typeface="Roboto Light"/>
              <a:ea typeface="Roboto Light"/>
              <a:cs typeface="Roboto Light"/>
              <a:sym typeface="Roboto Light"/>
            </a:endParaRPr>
          </a:p>
        </p:txBody>
      </p:sp>
      <p:grpSp>
        <p:nvGrpSpPr>
          <p:cNvPr id="157" name="Google Shape;157;p4"/>
          <p:cNvGrpSpPr/>
          <p:nvPr/>
        </p:nvGrpSpPr>
        <p:grpSpPr>
          <a:xfrm rot="10800000" flipH="1">
            <a:off x="4330320" y="2188133"/>
            <a:ext cx="104392" cy="2666452"/>
            <a:chOff x="4801149" y="2915439"/>
            <a:chExt cx="126847" cy="3240000"/>
          </a:xfrm>
        </p:grpSpPr>
        <p:cxnSp>
          <p:nvCxnSpPr>
            <p:cNvPr id="158" name="Google Shape;158;p4"/>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159" name="Google Shape;159;p4"/>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160" name="Google Shape;160;p4"/>
          <p:cNvSpPr txBox="1"/>
          <p:nvPr/>
        </p:nvSpPr>
        <p:spPr>
          <a:xfrm>
            <a:off x="1242142" y="3185667"/>
            <a:ext cx="2203100" cy="5181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Content of exploration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g24bd308bf4a_1_51"/>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699" name="Google Shape;699;g24bd308bf4a_1_51"/>
          <p:cNvSpPr txBox="1">
            <a:spLocks noGrp="1"/>
          </p:cNvSpPr>
          <p:nvPr>
            <p:ph type="body" idx="1"/>
          </p:nvPr>
        </p:nvSpPr>
        <p:spPr>
          <a:xfrm>
            <a:off x="772000" y="970475"/>
            <a:ext cx="112473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Business potential: value preservation</a:t>
            </a:r>
            <a:endParaRPr/>
          </a:p>
        </p:txBody>
      </p:sp>
      <p:pic>
        <p:nvPicPr>
          <p:cNvPr id="700" name="Google Shape;700;g24bd308bf4a_1_51" descr="Schermafbeelding 2020-06-04 om 00.35.05.png"/>
          <p:cNvPicPr preferRelativeResize="0"/>
          <p:nvPr/>
        </p:nvPicPr>
        <p:blipFill rotWithShape="1">
          <a:blip r:embed="rId4">
            <a:alphaModFix/>
          </a:blip>
          <a:srcRect t="2030" b="30954"/>
          <a:stretch/>
        </p:blipFill>
        <p:spPr>
          <a:xfrm>
            <a:off x="3687125" y="1984374"/>
            <a:ext cx="6065551" cy="2614625"/>
          </a:xfrm>
          <a:prstGeom prst="rect">
            <a:avLst/>
          </a:prstGeom>
          <a:noFill/>
          <a:ln>
            <a:noFill/>
          </a:ln>
        </p:spPr>
      </p:pic>
      <p:sp>
        <p:nvSpPr>
          <p:cNvPr id="701" name="Google Shape;701;g24bd308bf4a_1_51"/>
          <p:cNvSpPr txBox="1"/>
          <p:nvPr/>
        </p:nvSpPr>
        <p:spPr>
          <a:xfrm rot="-2700000">
            <a:off x="3771213" y="4724216"/>
            <a:ext cx="111369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Resources</a:t>
            </a:r>
            <a:endParaRPr/>
          </a:p>
        </p:txBody>
      </p:sp>
      <p:sp>
        <p:nvSpPr>
          <p:cNvPr id="702" name="Google Shape;702;g24bd308bf4a_1_51"/>
          <p:cNvSpPr txBox="1"/>
          <p:nvPr/>
        </p:nvSpPr>
        <p:spPr>
          <a:xfrm rot="-2700000">
            <a:off x="4215957" y="4856130"/>
            <a:ext cx="132158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Components</a:t>
            </a:r>
            <a:endParaRPr/>
          </a:p>
        </p:txBody>
      </p:sp>
      <p:sp>
        <p:nvSpPr>
          <p:cNvPr id="703" name="Google Shape;703;g24bd308bf4a_1_51"/>
          <p:cNvSpPr txBox="1"/>
          <p:nvPr/>
        </p:nvSpPr>
        <p:spPr>
          <a:xfrm rot="-2700000">
            <a:off x="4454395" y="5015003"/>
            <a:ext cx="1770454"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Current sales value</a:t>
            </a:r>
            <a:endParaRPr/>
          </a:p>
        </p:txBody>
      </p:sp>
      <p:sp>
        <p:nvSpPr>
          <p:cNvPr id="704" name="Google Shape;704;g24bd308bf4a_1_51"/>
          <p:cNvSpPr txBox="1"/>
          <p:nvPr/>
        </p:nvSpPr>
        <p:spPr>
          <a:xfrm rot="-2700000">
            <a:off x="5046806" y="5007710"/>
            <a:ext cx="1750089"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Second hand value</a:t>
            </a:r>
            <a:endParaRPr/>
          </a:p>
        </p:txBody>
      </p:sp>
      <p:sp>
        <p:nvSpPr>
          <p:cNvPr id="705" name="Google Shape;705;g24bd308bf4a_1_51"/>
          <p:cNvSpPr txBox="1"/>
          <p:nvPr/>
        </p:nvSpPr>
        <p:spPr>
          <a:xfrm rot="-2700000">
            <a:off x="5703272" y="4973083"/>
            <a:ext cx="1652509"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Refurbished value</a:t>
            </a:r>
            <a:endParaRPr/>
          </a:p>
        </p:txBody>
      </p:sp>
      <p:sp>
        <p:nvSpPr>
          <p:cNvPr id="706" name="Google Shape;706;g24bd308bf4a_1_51"/>
          <p:cNvSpPr txBox="1"/>
          <p:nvPr/>
        </p:nvSpPr>
        <p:spPr>
          <a:xfrm rot="-2700000">
            <a:off x="6112538" y="5061910"/>
            <a:ext cx="190367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Remanufacture value</a:t>
            </a:r>
            <a:endParaRPr/>
          </a:p>
        </p:txBody>
      </p:sp>
      <p:sp>
        <p:nvSpPr>
          <p:cNvPr id="707" name="Google Shape;707;g24bd308bf4a_1_51"/>
          <p:cNvSpPr txBox="1"/>
          <p:nvPr/>
        </p:nvSpPr>
        <p:spPr>
          <a:xfrm rot="-2700000">
            <a:off x="6903606" y="4951457"/>
            <a:ext cx="1590990"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Repurpose value</a:t>
            </a:r>
            <a:endParaRPr/>
          </a:p>
        </p:txBody>
      </p:sp>
      <p:sp>
        <p:nvSpPr>
          <p:cNvPr id="708" name="Google Shape;708;g24bd308bf4a_1_51"/>
          <p:cNvSpPr txBox="1"/>
          <p:nvPr/>
        </p:nvSpPr>
        <p:spPr>
          <a:xfrm rot="-2700000">
            <a:off x="7644209" y="4902201"/>
            <a:ext cx="1451832"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Recycle value</a:t>
            </a:r>
            <a:endParaRPr/>
          </a:p>
        </p:txBody>
      </p:sp>
      <p:sp>
        <p:nvSpPr>
          <p:cNvPr id="709" name="Google Shape;709;g24bd308bf4a_1_51"/>
          <p:cNvSpPr txBox="1"/>
          <p:nvPr/>
        </p:nvSpPr>
        <p:spPr>
          <a:xfrm rot="-2700000">
            <a:off x="8186509" y="4951451"/>
            <a:ext cx="1451832"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Recover value</a:t>
            </a:r>
            <a:endParaRPr/>
          </a:p>
        </p:txBody>
      </p:sp>
      <p:sp>
        <p:nvSpPr>
          <p:cNvPr id="710" name="Google Shape;710;g24bd308bf4a_1_51"/>
          <p:cNvSpPr/>
          <p:nvPr/>
        </p:nvSpPr>
        <p:spPr>
          <a:xfrm>
            <a:off x="6107125" y="2386475"/>
            <a:ext cx="2383800" cy="21102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24ce9ae2ee3_5_84"/>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716" name="Google Shape;716;g24ce9ae2ee3_5_84" descr="Schermafbeelding 2020-06-04 om 00.35.05.png"/>
          <p:cNvPicPr preferRelativeResize="0"/>
          <p:nvPr/>
        </p:nvPicPr>
        <p:blipFill rotWithShape="1">
          <a:blip r:embed="rId4">
            <a:alphaModFix/>
          </a:blip>
          <a:srcRect t="2030" b="30954"/>
          <a:stretch/>
        </p:blipFill>
        <p:spPr>
          <a:xfrm>
            <a:off x="3687125" y="1908174"/>
            <a:ext cx="6065551" cy="2614625"/>
          </a:xfrm>
          <a:prstGeom prst="rect">
            <a:avLst/>
          </a:prstGeom>
          <a:noFill/>
          <a:ln>
            <a:noFill/>
          </a:ln>
        </p:spPr>
      </p:pic>
      <p:sp>
        <p:nvSpPr>
          <p:cNvPr id="717" name="Google Shape;717;g24ce9ae2ee3_5_84"/>
          <p:cNvSpPr txBox="1"/>
          <p:nvPr/>
        </p:nvSpPr>
        <p:spPr>
          <a:xfrm rot="-2700000">
            <a:off x="3771213" y="4724216"/>
            <a:ext cx="111369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Resources</a:t>
            </a:r>
            <a:endParaRPr/>
          </a:p>
        </p:txBody>
      </p:sp>
      <p:sp>
        <p:nvSpPr>
          <p:cNvPr id="718" name="Google Shape;718;g24ce9ae2ee3_5_84"/>
          <p:cNvSpPr txBox="1"/>
          <p:nvPr/>
        </p:nvSpPr>
        <p:spPr>
          <a:xfrm rot="-2700000">
            <a:off x="4215957" y="4856130"/>
            <a:ext cx="132158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Components</a:t>
            </a:r>
            <a:endParaRPr/>
          </a:p>
        </p:txBody>
      </p:sp>
      <p:sp>
        <p:nvSpPr>
          <p:cNvPr id="719" name="Google Shape;719;g24ce9ae2ee3_5_84"/>
          <p:cNvSpPr txBox="1"/>
          <p:nvPr/>
        </p:nvSpPr>
        <p:spPr>
          <a:xfrm rot="-2700000">
            <a:off x="4454395" y="5015003"/>
            <a:ext cx="1770454"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Current sales value</a:t>
            </a:r>
            <a:endParaRPr/>
          </a:p>
        </p:txBody>
      </p:sp>
      <p:sp>
        <p:nvSpPr>
          <p:cNvPr id="720" name="Google Shape;720;g24ce9ae2ee3_5_84"/>
          <p:cNvSpPr txBox="1"/>
          <p:nvPr/>
        </p:nvSpPr>
        <p:spPr>
          <a:xfrm rot="-2700000">
            <a:off x="5046806" y="5007710"/>
            <a:ext cx="1750089"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Second hand value</a:t>
            </a:r>
            <a:endParaRPr/>
          </a:p>
        </p:txBody>
      </p:sp>
      <p:sp>
        <p:nvSpPr>
          <p:cNvPr id="721" name="Google Shape;721;g24ce9ae2ee3_5_84"/>
          <p:cNvSpPr txBox="1"/>
          <p:nvPr/>
        </p:nvSpPr>
        <p:spPr>
          <a:xfrm rot="-2700000">
            <a:off x="5703272" y="4973083"/>
            <a:ext cx="1652509"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Refurbished value</a:t>
            </a:r>
            <a:endParaRPr/>
          </a:p>
        </p:txBody>
      </p:sp>
      <p:sp>
        <p:nvSpPr>
          <p:cNvPr id="722" name="Google Shape;722;g24ce9ae2ee3_5_84"/>
          <p:cNvSpPr txBox="1"/>
          <p:nvPr/>
        </p:nvSpPr>
        <p:spPr>
          <a:xfrm rot="-2700000">
            <a:off x="6112538" y="5061910"/>
            <a:ext cx="190367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Remanufacture value</a:t>
            </a:r>
            <a:endParaRPr/>
          </a:p>
        </p:txBody>
      </p:sp>
      <p:sp>
        <p:nvSpPr>
          <p:cNvPr id="723" name="Google Shape;723;g24ce9ae2ee3_5_84"/>
          <p:cNvSpPr txBox="1"/>
          <p:nvPr/>
        </p:nvSpPr>
        <p:spPr>
          <a:xfrm rot="-2700000">
            <a:off x="6903606" y="4951457"/>
            <a:ext cx="1590990"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Repurpose value</a:t>
            </a:r>
            <a:endParaRPr/>
          </a:p>
        </p:txBody>
      </p:sp>
      <p:sp>
        <p:nvSpPr>
          <p:cNvPr id="724" name="Google Shape;724;g24ce9ae2ee3_5_84"/>
          <p:cNvSpPr txBox="1"/>
          <p:nvPr/>
        </p:nvSpPr>
        <p:spPr>
          <a:xfrm rot="-2700000">
            <a:off x="7644209" y="4902201"/>
            <a:ext cx="1451832"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Recycle value</a:t>
            </a:r>
            <a:endParaRPr/>
          </a:p>
        </p:txBody>
      </p:sp>
      <p:sp>
        <p:nvSpPr>
          <p:cNvPr id="725" name="Google Shape;725;g24ce9ae2ee3_5_84"/>
          <p:cNvSpPr txBox="1"/>
          <p:nvPr/>
        </p:nvSpPr>
        <p:spPr>
          <a:xfrm rot="-2700000">
            <a:off x="8186509" y="4951451"/>
            <a:ext cx="1451832"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Recover value</a:t>
            </a:r>
            <a:endParaRPr/>
          </a:p>
        </p:txBody>
      </p:sp>
      <p:pic>
        <p:nvPicPr>
          <p:cNvPr id="726" name="Google Shape;726;g24ce9ae2ee3_5_84" descr="Schermafbeelding 2020-06-04 om 00.35.05.png"/>
          <p:cNvPicPr preferRelativeResize="0"/>
          <p:nvPr/>
        </p:nvPicPr>
        <p:blipFill rotWithShape="1">
          <a:blip r:embed="rId4">
            <a:alphaModFix/>
          </a:blip>
          <a:srcRect b="32984"/>
          <a:stretch/>
        </p:blipFill>
        <p:spPr>
          <a:xfrm>
            <a:off x="3687125" y="1908175"/>
            <a:ext cx="6065551" cy="2614625"/>
          </a:xfrm>
          <a:prstGeom prst="rect">
            <a:avLst/>
          </a:prstGeom>
          <a:noFill/>
          <a:ln>
            <a:noFill/>
          </a:ln>
        </p:spPr>
      </p:pic>
      <p:sp>
        <p:nvSpPr>
          <p:cNvPr id="727" name="Google Shape;727;g24ce9ae2ee3_5_84"/>
          <p:cNvSpPr txBox="1">
            <a:spLocks noGrp="1"/>
          </p:cNvSpPr>
          <p:nvPr>
            <p:ph type="body" idx="1"/>
          </p:nvPr>
        </p:nvSpPr>
        <p:spPr>
          <a:xfrm>
            <a:off x="772000" y="970475"/>
            <a:ext cx="112473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Business potential for multiple lifecycles</a:t>
            </a:r>
            <a:endParaRPr/>
          </a:p>
        </p:txBody>
      </p:sp>
      <p:sp>
        <p:nvSpPr>
          <p:cNvPr id="728" name="Google Shape;728;g24ce9ae2ee3_5_84"/>
          <p:cNvSpPr/>
          <p:nvPr/>
        </p:nvSpPr>
        <p:spPr>
          <a:xfrm>
            <a:off x="6180925" y="2469425"/>
            <a:ext cx="2301000" cy="2022600"/>
          </a:xfrm>
          <a:prstGeom prst="rect">
            <a:avLst/>
          </a:prstGeom>
          <a:noFill/>
          <a:ln w="63500" cap="flat" cmpd="sng">
            <a:solidFill>
              <a:srgbClr val="C0504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4ce9ae2ee3_5_0"/>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734" name="Google Shape;734;g24ce9ae2ee3_5_0" descr="Schermafbeelding 2020-06-04 om 00.35.05.png"/>
          <p:cNvPicPr preferRelativeResize="0"/>
          <p:nvPr/>
        </p:nvPicPr>
        <p:blipFill rotWithShape="1">
          <a:blip r:embed="rId4">
            <a:alphaModFix/>
          </a:blip>
          <a:srcRect t="2030" b="30954"/>
          <a:stretch/>
        </p:blipFill>
        <p:spPr>
          <a:xfrm>
            <a:off x="3687125" y="1908174"/>
            <a:ext cx="6065551" cy="2614625"/>
          </a:xfrm>
          <a:prstGeom prst="rect">
            <a:avLst/>
          </a:prstGeom>
          <a:noFill/>
          <a:ln>
            <a:noFill/>
          </a:ln>
        </p:spPr>
      </p:pic>
      <p:sp>
        <p:nvSpPr>
          <p:cNvPr id="735" name="Google Shape;735;g24ce9ae2ee3_5_0"/>
          <p:cNvSpPr txBox="1"/>
          <p:nvPr/>
        </p:nvSpPr>
        <p:spPr>
          <a:xfrm rot="-2700000">
            <a:off x="3771213" y="4724216"/>
            <a:ext cx="111369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Resources</a:t>
            </a:r>
            <a:endParaRPr/>
          </a:p>
        </p:txBody>
      </p:sp>
      <p:sp>
        <p:nvSpPr>
          <p:cNvPr id="736" name="Google Shape;736;g24ce9ae2ee3_5_0"/>
          <p:cNvSpPr txBox="1"/>
          <p:nvPr/>
        </p:nvSpPr>
        <p:spPr>
          <a:xfrm rot="-2700000">
            <a:off x="4215957" y="4856130"/>
            <a:ext cx="132158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Components</a:t>
            </a:r>
            <a:endParaRPr/>
          </a:p>
        </p:txBody>
      </p:sp>
      <p:sp>
        <p:nvSpPr>
          <p:cNvPr id="737" name="Google Shape;737;g24ce9ae2ee3_5_0"/>
          <p:cNvSpPr txBox="1"/>
          <p:nvPr/>
        </p:nvSpPr>
        <p:spPr>
          <a:xfrm rot="-2700000">
            <a:off x="4454395" y="5015003"/>
            <a:ext cx="1770454"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Current sales value</a:t>
            </a:r>
            <a:endParaRPr/>
          </a:p>
        </p:txBody>
      </p:sp>
      <p:sp>
        <p:nvSpPr>
          <p:cNvPr id="738" name="Google Shape;738;g24ce9ae2ee3_5_0"/>
          <p:cNvSpPr txBox="1"/>
          <p:nvPr/>
        </p:nvSpPr>
        <p:spPr>
          <a:xfrm rot="-2700000">
            <a:off x="5046806" y="5007710"/>
            <a:ext cx="1750089"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Second hand value</a:t>
            </a:r>
            <a:endParaRPr/>
          </a:p>
        </p:txBody>
      </p:sp>
      <p:sp>
        <p:nvSpPr>
          <p:cNvPr id="739" name="Google Shape;739;g24ce9ae2ee3_5_0"/>
          <p:cNvSpPr txBox="1"/>
          <p:nvPr/>
        </p:nvSpPr>
        <p:spPr>
          <a:xfrm rot="-2700000">
            <a:off x="5703272" y="4973083"/>
            <a:ext cx="1652509"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Refurbished value</a:t>
            </a:r>
            <a:endParaRPr/>
          </a:p>
        </p:txBody>
      </p:sp>
      <p:sp>
        <p:nvSpPr>
          <p:cNvPr id="740" name="Google Shape;740;g24ce9ae2ee3_5_0"/>
          <p:cNvSpPr txBox="1"/>
          <p:nvPr/>
        </p:nvSpPr>
        <p:spPr>
          <a:xfrm rot="-2700000">
            <a:off x="6112538" y="5061910"/>
            <a:ext cx="1903673"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Remanufacture value</a:t>
            </a:r>
            <a:endParaRPr/>
          </a:p>
        </p:txBody>
      </p:sp>
      <p:sp>
        <p:nvSpPr>
          <p:cNvPr id="741" name="Google Shape;741;g24ce9ae2ee3_5_0"/>
          <p:cNvSpPr txBox="1"/>
          <p:nvPr/>
        </p:nvSpPr>
        <p:spPr>
          <a:xfrm rot="-2700000">
            <a:off x="6903606" y="4951457"/>
            <a:ext cx="1590990"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Repurpose value</a:t>
            </a:r>
            <a:endParaRPr/>
          </a:p>
        </p:txBody>
      </p:sp>
      <p:sp>
        <p:nvSpPr>
          <p:cNvPr id="742" name="Google Shape;742;g24ce9ae2ee3_5_0"/>
          <p:cNvSpPr txBox="1"/>
          <p:nvPr/>
        </p:nvSpPr>
        <p:spPr>
          <a:xfrm rot="-2700000">
            <a:off x="7644209" y="4902201"/>
            <a:ext cx="1451832"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Recycle value</a:t>
            </a:r>
            <a:endParaRPr/>
          </a:p>
        </p:txBody>
      </p:sp>
      <p:sp>
        <p:nvSpPr>
          <p:cNvPr id="743" name="Google Shape;743;g24ce9ae2ee3_5_0"/>
          <p:cNvSpPr txBox="1"/>
          <p:nvPr/>
        </p:nvSpPr>
        <p:spPr>
          <a:xfrm rot="-2700000">
            <a:off x="8186509" y="4951451"/>
            <a:ext cx="1451832" cy="40008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Recover value</a:t>
            </a:r>
            <a:endParaRPr/>
          </a:p>
        </p:txBody>
      </p:sp>
      <p:pic>
        <p:nvPicPr>
          <p:cNvPr id="744" name="Google Shape;744;g24ce9ae2ee3_5_0" descr="Schermafbeelding 2020-06-04 om 00.35.05.png"/>
          <p:cNvPicPr preferRelativeResize="0"/>
          <p:nvPr/>
        </p:nvPicPr>
        <p:blipFill rotWithShape="1">
          <a:blip r:embed="rId4">
            <a:alphaModFix/>
          </a:blip>
          <a:srcRect b="32984"/>
          <a:stretch/>
        </p:blipFill>
        <p:spPr>
          <a:xfrm>
            <a:off x="3687125" y="1908175"/>
            <a:ext cx="6065551" cy="2614625"/>
          </a:xfrm>
          <a:prstGeom prst="rect">
            <a:avLst/>
          </a:prstGeom>
          <a:noFill/>
          <a:ln>
            <a:noFill/>
          </a:ln>
        </p:spPr>
      </p:pic>
      <p:pic>
        <p:nvPicPr>
          <p:cNvPr id="745" name="Google Shape;745;g24ce9ae2ee3_5_0" descr="Schermafbeelding 2020-06-04 om 00.35.05.png"/>
          <p:cNvPicPr preferRelativeResize="0"/>
          <p:nvPr/>
        </p:nvPicPr>
        <p:blipFill rotWithShape="1">
          <a:blip r:embed="rId4">
            <a:alphaModFix/>
          </a:blip>
          <a:srcRect b="32984"/>
          <a:stretch/>
        </p:blipFill>
        <p:spPr>
          <a:xfrm>
            <a:off x="3687125" y="1908175"/>
            <a:ext cx="6065551" cy="2614625"/>
          </a:xfrm>
          <a:prstGeom prst="rect">
            <a:avLst/>
          </a:prstGeom>
          <a:noFill/>
          <a:ln>
            <a:noFill/>
          </a:ln>
        </p:spPr>
      </p:pic>
      <p:sp>
        <p:nvSpPr>
          <p:cNvPr id="746" name="Google Shape;746;g24ce9ae2ee3_5_0"/>
          <p:cNvSpPr/>
          <p:nvPr/>
        </p:nvSpPr>
        <p:spPr>
          <a:xfrm>
            <a:off x="6180925" y="2469425"/>
            <a:ext cx="2301000" cy="2022600"/>
          </a:xfrm>
          <a:prstGeom prst="rect">
            <a:avLst/>
          </a:prstGeom>
          <a:noFill/>
          <a:ln w="63500" cap="flat" cmpd="sng">
            <a:solidFill>
              <a:srgbClr val="C0504D"/>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747" name="Google Shape;747;g24ce9ae2ee3_5_0" descr="Schermafbeelding 2020-06-08 om 16.30.20.png"/>
          <p:cNvPicPr preferRelativeResize="0"/>
          <p:nvPr/>
        </p:nvPicPr>
        <p:blipFill rotWithShape="1">
          <a:blip r:embed="rId5">
            <a:alphaModFix/>
          </a:blip>
          <a:srcRect t="30618"/>
          <a:stretch/>
        </p:blipFill>
        <p:spPr>
          <a:xfrm>
            <a:off x="8009150" y="1223856"/>
            <a:ext cx="1217400" cy="1087144"/>
          </a:xfrm>
          <a:prstGeom prst="rect">
            <a:avLst/>
          </a:prstGeom>
          <a:noFill/>
          <a:ln>
            <a:noFill/>
          </a:ln>
        </p:spPr>
      </p:pic>
      <p:pic>
        <p:nvPicPr>
          <p:cNvPr id="748" name="Google Shape;748;g24ce9ae2ee3_5_0" descr="Schermafbeelding 2020-06-08 om 16.29.09.png"/>
          <p:cNvPicPr preferRelativeResize="0"/>
          <p:nvPr/>
        </p:nvPicPr>
        <p:blipFill rotWithShape="1">
          <a:blip r:embed="rId6">
            <a:alphaModFix/>
          </a:blip>
          <a:srcRect t="30589"/>
          <a:stretch/>
        </p:blipFill>
        <p:spPr>
          <a:xfrm>
            <a:off x="6680450" y="1223599"/>
            <a:ext cx="1217400" cy="1088701"/>
          </a:xfrm>
          <a:prstGeom prst="rect">
            <a:avLst/>
          </a:prstGeom>
          <a:noFill/>
          <a:ln>
            <a:noFill/>
          </a:ln>
        </p:spPr>
      </p:pic>
      <p:pic>
        <p:nvPicPr>
          <p:cNvPr id="749" name="Google Shape;749;g24ce9ae2ee3_5_0" descr="Schermafbeelding 2020-06-08 om 16.33.38.png"/>
          <p:cNvPicPr preferRelativeResize="0"/>
          <p:nvPr/>
        </p:nvPicPr>
        <p:blipFill rotWithShape="1">
          <a:blip r:embed="rId7">
            <a:alphaModFix/>
          </a:blip>
          <a:srcRect t="33262"/>
          <a:stretch/>
        </p:blipFill>
        <p:spPr>
          <a:xfrm>
            <a:off x="10175300" y="3007191"/>
            <a:ext cx="1016400" cy="1241633"/>
          </a:xfrm>
          <a:prstGeom prst="rect">
            <a:avLst/>
          </a:prstGeom>
          <a:noFill/>
          <a:ln>
            <a:noFill/>
          </a:ln>
        </p:spPr>
      </p:pic>
      <p:cxnSp>
        <p:nvCxnSpPr>
          <p:cNvPr id="750" name="Google Shape;750;g24ce9ae2ee3_5_0"/>
          <p:cNvCxnSpPr>
            <a:endCxn id="749" idx="1"/>
          </p:cNvCxnSpPr>
          <p:nvPr/>
        </p:nvCxnSpPr>
        <p:spPr>
          <a:xfrm>
            <a:off x="7220000" y="3200508"/>
            <a:ext cx="2955300" cy="427500"/>
          </a:xfrm>
          <a:prstGeom prst="straightConnector1">
            <a:avLst/>
          </a:prstGeom>
          <a:noFill/>
          <a:ln w="63500" cap="flat" cmpd="sng">
            <a:solidFill>
              <a:srgbClr val="4F81BD"/>
            </a:solidFill>
            <a:prstDash val="solid"/>
            <a:round/>
            <a:headEnd type="none" w="sm" len="sm"/>
            <a:tailEnd type="triangle" w="med" len="med"/>
          </a:ln>
          <a:effectLst>
            <a:outerShdw blurRad="101600" dist="50800" dir="5400000" rotWithShape="0">
              <a:srgbClr val="000000">
                <a:alpha val="37650"/>
              </a:srgbClr>
            </a:outerShdw>
          </a:effectLst>
        </p:spPr>
      </p:cxnSp>
      <p:sp>
        <p:nvSpPr>
          <p:cNvPr id="751" name="Google Shape;751;g24ce9ae2ee3_5_0"/>
          <p:cNvSpPr txBox="1"/>
          <p:nvPr/>
        </p:nvSpPr>
        <p:spPr>
          <a:xfrm rot="-2700000">
            <a:off x="6875838" y="303602"/>
            <a:ext cx="1113693" cy="61560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Classic long life</a:t>
            </a:r>
            <a:endParaRPr/>
          </a:p>
        </p:txBody>
      </p:sp>
      <p:sp>
        <p:nvSpPr>
          <p:cNvPr id="752" name="Google Shape;752;g24ce9ae2ee3_5_0"/>
          <p:cNvSpPr txBox="1"/>
          <p:nvPr/>
        </p:nvSpPr>
        <p:spPr>
          <a:xfrm rot="-2700000">
            <a:off x="8190288" y="398852"/>
            <a:ext cx="1113693" cy="61560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Repair</a:t>
            </a:r>
            <a:endParaRPr/>
          </a:p>
          <a:p>
            <a:pPr marL="0" lvl="0" indent="0" algn="l" rtl="0">
              <a:spcBef>
                <a:spcPts val="0"/>
              </a:spcBef>
              <a:spcAft>
                <a:spcPts val="0"/>
              </a:spcAft>
              <a:buNone/>
            </a:pPr>
            <a:r>
              <a:rPr lang="nl-NL"/>
              <a:t>service</a:t>
            </a:r>
            <a:endParaRPr/>
          </a:p>
        </p:txBody>
      </p:sp>
      <p:sp>
        <p:nvSpPr>
          <p:cNvPr id="753" name="Google Shape;753;g24ce9ae2ee3_5_0"/>
          <p:cNvSpPr txBox="1"/>
          <p:nvPr/>
        </p:nvSpPr>
        <p:spPr>
          <a:xfrm rot="-2700000">
            <a:off x="10306063" y="2056439"/>
            <a:ext cx="1113693" cy="8311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a:t>Gap exploiter (recovery)</a:t>
            </a:r>
            <a:endParaRPr/>
          </a:p>
        </p:txBody>
      </p:sp>
      <p:sp>
        <p:nvSpPr>
          <p:cNvPr id="754" name="Google Shape;754;g24ce9ae2ee3_5_0"/>
          <p:cNvSpPr txBox="1"/>
          <p:nvPr/>
        </p:nvSpPr>
        <p:spPr>
          <a:xfrm>
            <a:off x="283970" y="1539000"/>
            <a:ext cx="3288600" cy="3186300"/>
          </a:xfrm>
          <a:prstGeom prst="rect">
            <a:avLst/>
          </a:prstGeom>
          <a:noFill/>
          <a:ln>
            <a:noFill/>
          </a:ln>
        </p:spPr>
        <p:txBody>
          <a:bodyPr spcFirstLastPara="1" wrap="square" lIns="68575" tIns="68575" rIns="68575" bIns="68575" anchor="ctr" anchorCtr="0">
            <a:spAutoFit/>
          </a:bodyPr>
          <a:lstStyle/>
          <a:p>
            <a:pPr marL="671512" marR="0" lvl="1" indent="-339725" algn="l" rtl="0">
              <a:lnSpc>
                <a:spcPct val="100000"/>
              </a:lnSpc>
              <a:spcBef>
                <a:spcPts val="0"/>
              </a:spcBef>
              <a:spcAft>
                <a:spcPts val="0"/>
              </a:spcAft>
              <a:buClr>
                <a:schemeClr val="dk1"/>
              </a:buClr>
              <a:buSzPts val="1800"/>
              <a:buChar char="▪"/>
            </a:pPr>
            <a:r>
              <a:rPr lang="nl-NL" sz="1800" b="1" i="0" u="none" strike="noStrike" cap="none">
                <a:solidFill>
                  <a:schemeClr val="dk1"/>
                </a:solidFill>
              </a:rPr>
              <a:t>Technical life</a:t>
            </a:r>
            <a:endParaRPr sz="1800" b="1">
              <a:solidFill>
                <a:schemeClr val="dk1"/>
              </a:solidFill>
            </a:endParaRPr>
          </a:p>
          <a:p>
            <a:pPr marL="671512" marR="0" lvl="1" indent="-339725" algn="l" rtl="0">
              <a:lnSpc>
                <a:spcPct val="100000"/>
              </a:lnSpc>
              <a:spcBef>
                <a:spcPts val="0"/>
              </a:spcBef>
              <a:spcAft>
                <a:spcPts val="0"/>
              </a:spcAft>
              <a:buClr>
                <a:schemeClr val="dk1"/>
              </a:buClr>
              <a:buSzPts val="1800"/>
              <a:buFont typeface="Arial"/>
              <a:buChar char="▪"/>
            </a:pPr>
            <a:r>
              <a:rPr lang="nl-NL" sz="1800" b="0" i="0" u="none" strike="noStrike" cap="none">
                <a:solidFill>
                  <a:schemeClr val="dk1"/>
                </a:solidFill>
                <a:latin typeface="Arial"/>
                <a:ea typeface="Arial"/>
                <a:cs typeface="Arial"/>
                <a:sym typeface="Arial"/>
              </a:rPr>
              <a:t>Price per item</a:t>
            </a:r>
            <a:endParaRPr sz="1800">
              <a:solidFill>
                <a:schemeClr val="dk1"/>
              </a:solidFill>
            </a:endParaRPr>
          </a:p>
          <a:p>
            <a:pPr marL="671512" marR="0" lvl="1" indent="-339725" algn="l" rtl="0">
              <a:lnSpc>
                <a:spcPct val="100000"/>
              </a:lnSpc>
              <a:spcBef>
                <a:spcPts val="0"/>
              </a:spcBef>
              <a:spcAft>
                <a:spcPts val="0"/>
              </a:spcAft>
              <a:buClr>
                <a:schemeClr val="dk1"/>
              </a:buClr>
              <a:buSzPts val="1800"/>
              <a:buChar char="▪"/>
            </a:pPr>
            <a:r>
              <a:rPr lang="nl-NL" sz="1800" b="1" i="0" u="none" strike="noStrike" cap="none">
                <a:solidFill>
                  <a:schemeClr val="dk1"/>
                </a:solidFill>
              </a:rPr>
              <a:t>Repairability</a:t>
            </a:r>
            <a:endParaRPr sz="1800" b="1">
              <a:solidFill>
                <a:schemeClr val="dk1"/>
              </a:solidFill>
            </a:endParaRPr>
          </a:p>
          <a:p>
            <a:pPr marL="671512" marR="0" lvl="1" indent="-339725" algn="l" rtl="0">
              <a:lnSpc>
                <a:spcPct val="100000"/>
              </a:lnSpc>
              <a:spcBef>
                <a:spcPts val="0"/>
              </a:spcBef>
              <a:spcAft>
                <a:spcPts val="0"/>
              </a:spcAft>
              <a:buClr>
                <a:schemeClr val="dk1"/>
              </a:buClr>
              <a:buSzPts val="1800"/>
              <a:buFont typeface="Arial"/>
              <a:buChar char="▪"/>
            </a:pPr>
            <a:r>
              <a:rPr lang="nl-NL" sz="1800" b="0" i="0" u="none" strike="noStrike" cap="none">
                <a:solidFill>
                  <a:schemeClr val="dk1"/>
                </a:solidFill>
                <a:latin typeface="Arial"/>
                <a:ea typeface="Arial"/>
                <a:cs typeface="Arial"/>
                <a:sym typeface="Arial"/>
              </a:rPr>
              <a:t>Need to be planned</a:t>
            </a:r>
            <a:endParaRPr sz="1800">
              <a:solidFill>
                <a:schemeClr val="dk1"/>
              </a:solidFill>
            </a:endParaRPr>
          </a:p>
          <a:p>
            <a:pPr marL="671512" marR="0" lvl="1" indent="-339725" algn="l" rtl="0">
              <a:lnSpc>
                <a:spcPct val="100000"/>
              </a:lnSpc>
              <a:spcBef>
                <a:spcPts val="0"/>
              </a:spcBef>
              <a:spcAft>
                <a:spcPts val="0"/>
              </a:spcAft>
              <a:buClr>
                <a:schemeClr val="dk1"/>
              </a:buClr>
              <a:buSzPts val="1800"/>
              <a:buChar char="▪"/>
            </a:pPr>
            <a:r>
              <a:rPr lang="nl-NL" sz="1800" b="1" i="0" u="none" strike="noStrike" cap="none">
                <a:solidFill>
                  <a:schemeClr val="dk1"/>
                </a:solidFill>
              </a:rPr>
              <a:t>Modularity</a:t>
            </a:r>
            <a:endParaRPr sz="1800" b="1">
              <a:solidFill>
                <a:schemeClr val="dk1"/>
              </a:solidFill>
            </a:endParaRPr>
          </a:p>
          <a:p>
            <a:pPr marL="671512" marR="0" lvl="1" indent="-339725" algn="l" rtl="0">
              <a:lnSpc>
                <a:spcPct val="100000"/>
              </a:lnSpc>
              <a:spcBef>
                <a:spcPts val="0"/>
              </a:spcBef>
              <a:spcAft>
                <a:spcPts val="0"/>
              </a:spcAft>
              <a:buClr>
                <a:schemeClr val="dk1"/>
              </a:buClr>
              <a:buSzPts val="1800"/>
              <a:buFont typeface="Arial"/>
              <a:buChar char="▪"/>
            </a:pPr>
            <a:r>
              <a:rPr lang="nl-NL" sz="1800" b="0" i="0" u="none" strike="noStrike" cap="none">
                <a:solidFill>
                  <a:schemeClr val="dk1"/>
                </a:solidFill>
                <a:latin typeface="Arial"/>
                <a:ea typeface="Arial"/>
                <a:cs typeface="Arial"/>
                <a:sym typeface="Arial"/>
              </a:rPr>
              <a:t>Adaptivity</a:t>
            </a:r>
            <a:endParaRPr sz="1800">
              <a:solidFill>
                <a:schemeClr val="dk1"/>
              </a:solidFill>
            </a:endParaRPr>
          </a:p>
          <a:p>
            <a:pPr marL="671512" marR="0" lvl="1" indent="-339725" algn="l" rtl="0">
              <a:lnSpc>
                <a:spcPct val="100000"/>
              </a:lnSpc>
              <a:spcBef>
                <a:spcPts val="0"/>
              </a:spcBef>
              <a:spcAft>
                <a:spcPts val="0"/>
              </a:spcAft>
              <a:buClr>
                <a:schemeClr val="dk1"/>
              </a:buClr>
              <a:buSzPts val="1800"/>
              <a:buChar char="▪"/>
            </a:pPr>
            <a:r>
              <a:rPr lang="nl-NL" sz="1800" b="1" i="0" u="none" strike="noStrike" cap="none">
                <a:solidFill>
                  <a:schemeClr val="dk1"/>
                </a:solidFill>
              </a:rPr>
              <a:t>Recyclability</a:t>
            </a:r>
            <a:endParaRPr sz="1800" b="1">
              <a:solidFill>
                <a:schemeClr val="dk1"/>
              </a:solidFill>
            </a:endParaRPr>
          </a:p>
          <a:p>
            <a:pPr marL="671512" marR="0" lvl="1" indent="-339725" algn="l" rtl="0">
              <a:lnSpc>
                <a:spcPct val="100000"/>
              </a:lnSpc>
              <a:spcBef>
                <a:spcPts val="0"/>
              </a:spcBef>
              <a:spcAft>
                <a:spcPts val="0"/>
              </a:spcAft>
              <a:buClr>
                <a:schemeClr val="dk1"/>
              </a:buClr>
              <a:buSzPts val="1800"/>
              <a:buFont typeface="Arial"/>
              <a:buChar char="▪"/>
            </a:pPr>
            <a:r>
              <a:rPr lang="nl-NL" sz="1800" b="0" i="0" u="none" strike="noStrike" cap="none">
                <a:solidFill>
                  <a:schemeClr val="dk1"/>
                </a:solidFill>
                <a:latin typeface="Arial"/>
                <a:ea typeface="Arial"/>
                <a:cs typeface="Arial"/>
                <a:sym typeface="Arial"/>
              </a:rPr>
              <a:t>Frequency of use</a:t>
            </a:r>
            <a:endParaRPr sz="1800">
              <a:solidFill>
                <a:schemeClr val="dk1"/>
              </a:solidFill>
            </a:endParaRPr>
          </a:p>
          <a:p>
            <a:pPr marL="671512" marR="0" lvl="1" indent="-339725" algn="l" rtl="0">
              <a:lnSpc>
                <a:spcPct val="100000"/>
              </a:lnSpc>
              <a:spcBef>
                <a:spcPts val="0"/>
              </a:spcBef>
              <a:spcAft>
                <a:spcPts val="0"/>
              </a:spcAft>
              <a:buClr>
                <a:schemeClr val="dk1"/>
              </a:buClr>
              <a:buSzPts val="1800"/>
              <a:buChar char="▪"/>
            </a:pPr>
            <a:r>
              <a:rPr lang="nl-NL" sz="1800" b="1" i="0" u="none" strike="noStrike" cap="none">
                <a:solidFill>
                  <a:schemeClr val="dk1"/>
                </a:solidFill>
              </a:rPr>
              <a:t>Labor intensity</a:t>
            </a:r>
            <a:endParaRPr sz="1800" b="1">
              <a:solidFill>
                <a:schemeClr val="dk1"/>
              </a:solidFill>
            </a:endParaRPr>
          </a:p>
          <a:p>
            <a:pPr marL="671512" marR="0" lvl="1" indent="-339725" algn="l" rtl="0">
              <a:lnSpc>
                <a:spcPct val="100000"/>
              </a:lnSpc>
              <a:spcBef>
                <a:spcPts val="0"/>
              </a:spcBef>
              <a:spcAft>
                <a:spcPts val="0"/>
              </a:spcAft>
              <a:buClr>
                <a:srgbClr val="F97B6F"/>
              </a:buClr>
              <a:buSzPts val="1800"/>
              <a:buChar char="▪"/>
            </a:pPr>
            <a:r>
              <a:rPr lang="nl-NL" sz="1800" b="1" i="0" u="none" strike="noStrike" cap="none">
                <a:solidFill>
                  <a:srgbClr val="F97B6F"/>
                </a:solidFill>
              </a:rPr>
              <a:t>Sensitivity to fashion trends</a:t>
            </a:r>
            <a:endParaRPr sz="1800" b="1">
              <a:solidFill>
                <a:srgbClr val="F97B6F"/>
              </a:solidFill>
            </a:endParaRPr>
          </a:p>
        </p:txBody>
      </p:sp>
      <p:cxnSp>
        <p:nvCxnSpPr>
          <p:cNvPr id="755" name="Google Shape;755;g24ce9ae2ee3_5_0"/>
          <p:cNvCxnSpPr>
            <a:endCxn id="748" idx="1"/>
          </p:cNvCxnSpPr>
          <p:nvPr/>
        </p:nvCxnSpPr>
        <p:spPr>
          <a:xfrm rot="10800000" flipH="1">
            <a:off x="5829350" y="1767950"/>
            <a:ext cx="851100" cy="727800"/>
          </a:xfrm>
          <a:prstGeom prst="straightConnector1">
            <a:avLst/>
          </a:prstGeom>
          <a:noFill/>
          <a:ln w="63500" cap="flat" cmpd="sng">
            <a:solidFill>
              <a:srgbClr val="4F81BD"/>
            </a:solidFill>
            <a:prstDash val="solid"/>
            <a:round/>
            <a:headEnd type="none" w="sm" len="sm"/>
            <a:tailEnd type="triangle" w="med" len="med"/>
          </a:ln>
          <a:effectLst>
            <a:outerShdw blurRad="101600" dist="50800" dir="5400000" rotWithShape="0">
              <a:srgbClr val="000000">
                <a:alpha val="37650"/>
              </a:srgbClr>
            </a:outerShdw>
          </a:effec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g24cadf15311_0_0"/>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61" name="Google Shape;761;g24cadf15311_0_0"/>
          <p:cNvSpPr>
            <a:spLocks noGrp="1"/>
          </p:cNvSpPr>
          <p:nvPr>
            <p:ph type="dgm" idx="3"/>
          </p:nvPr>
        </p:nvSpPr>
        <p:spPr>
          <a:xfrm>
            <a:off x="577597" y="639038"/>
            <a:ext cx="117000" cy="102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62" name="Google Shape;762;g24cadf15311_0_0"/>
          <p:cNvSpPr txBox="1">
            <a:spLocks noGrp="1"/>
          </p:cNvSpPr>
          <p:nvPr>
            <p:ph type="ctrTitle"/>
          </p:nvPr>
        </p:nvSpPr>
        <p:spPr>
          <a:xfrm>
            <a:off x="764685" y="592266"/>
            <a:ext cx="10662900" cy="222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763" name="Google Shape;763;g24cadf15311_0_0"/>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Interaction, round 2</a:t>
            </a:r>
            <a:endParaRPr/>
          </a:p>
        </p:txBody>
      </p:sp>
      <p:sp>
        <p:nvSpPr>
          <p:cNvPr id="764" name="Google Shape;764;g24cadf15311_0_0"/>
          <p:cNvSpPr txBox="1">
            <a:spLocks noGrp="1"/>
          </p:cNvSpPr>
          <p:nvPr>
            <p:ph type="body" idx="5"/>
          </p:nvPr>
        </p:nvSpPr>
        <p:spPr>
          <a:xfrm>
            <a:off x="6756758" y="2006639"/>
            <a:ext cx="4670700" cy="414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95"/>
              </a:buClr>
              <a:buSzPts val="1800"/>
              <a:buNone/>
            </a:pPr>
            <a:r>
              <a:rPr lang="nl-NL" sz="1800" b="1">
                <a:solidFill>
                  <a:srgbClr val="000095"/>
                </a:solidFill>
                <a:latin typeface="Roboto Medium"/>
                <a:ea typeface="Roboto Medium"/>
                <a:cs typeface="Roboto Medium"/>
                <a:sym typeface="Roboto Medium"/>
              </a:rPr>
              <a:t>1. Business potential assessment</a:t>
            </a:r>
            <a:endParaRPr/>
          </a:p>
          <a:p>
            <a:pPr marL="0" lvl="0" indent="0" algn="l" rtl="0">
              <a:lnSpc>
                <a:spcPct val="100000"/>
              </a:lnSpc>
              <a:spcBef>
                <a:spcPts val="0"/>
              </a:spcBef>
              <a:spcAft>
                <a:spcPts val="0"/>
              </a:spcAft>
              <a:buClr>
                <a:srgbClr val="000000"/>
              </a:buClr>
              <a:buSzPts val="1800"/>
              <a:buNone/>
            </a:pPr>
            <a:r>
              <a:rPr lang="nl-NL" sz="1800">
                <a:solidFill>
                  <a:srgbClr val="000000"/>
                </a:solidFill>
              </a:rPr>
              <a:t>What would be the consequence when the business potential is also taken into consideration in project scoping</a:t>
            </a:r>
            <a:endParaRPr/>
          </a:p>
          <a:p>
            <a:pPr marL="285750" lvl="0" indent="-285750" algn="l" rtl="0">
              <a:lnSpc>
                <a:spcPct val="100000"/>
              </a:lnSpc>
              <a:spcBef>
                <a:spcPts val="0"/>
              </a:spcBef>
              <a:spcAft>
                <a:spcPts val="0"/>
              </a:spcAft>
              <a:buClr>
                <a:srgbClr val="4BB2FF"/>
              </a:buClr>
              <a:buSzPts val="1800"/>
              <a:buFont typeface="Roboto Light"/>
              <a:buChar char="→"/>
            </a:pPr>
            <a:r>
              <a:rPr lang="nl-NL" sz="1800"/>
              <a:t>Are you already taking business potential into account?</a:t>
            </a:r>
            <a:endParaRPr sz="1800"/>
          </a:p>
          <a:p>
            <a:pPr marL="285750" marR="0" lvl="0" indent="-285750" algn="l" rtl="0">
              <a:lnSpc>
                <a:spcPct val="100000"/>
              </a:lnSpc>
              <a:spcBef>
                <a:spcPts val="0"/>
              </a:spcBef>
              <a:spcAft>
                <a:spcPts val="0"/>
              </a:spcAft>
              <a:buClr>
                <a:srgbClr val="4BB2FF"/>
              </a:buClr>
              <a:buSzPts val="1800"/>
              <a:buFont typeface="Roboto Light"/>
              <a:buChar char="→"/>
            </a:pPr>
            <a:r>
              <a:rPr lang="nl-NL" sz="1800"/>
              <a:t>Are the outcomes significantly different than without?</a:t>
            </a:r>
            <a:endParaRPr sz="1800"/>
          </a:p>
          <a:p>
            <a:pPr marL="285750" marR="0" lvl="0" indent="-285750" algn="l" rtl="0">
              <a:lnSpc>
                <a:spcPct val="100000"/>
              </a:lnSpc>
              <a:spcBef>
                <a:spcPts val="0"/>
              </a:spcBef>
              <a:spcAft>
                <a:spcPts val="0"/>
              </a:spcAft>
              <a:buClr>
                <a:srgbClr val="4BB2FF"/>
              </a:buClr>
              <a:buSzPts val="1800"/>
              <a:buFont typeface="Roboto Light"/>
              <a:buChar char="→"/>
            </a:pPr>
            <a:r>
              <a:rPr lang="nl-NL" sz="1800"/>
              <a:t>Dilemma; how to you rate;</a:t>
            </a:r>
            <a:endParaRPr sz="1800"/>
          </a:p>
          <a:p>
            <a:pPr marL="719999" marR="0" lvl="3" indent="-384299" algn="l" rtl="0">
              <a:lnSpc>
                <a:spcPct val="100000"/>
              </a:lnSpc>
              <a:spcBef>
                <a:spcPts val="0"/>
              </a:spcBef>
              <a:spcAft>
                <a:spcPts val="0"/>
              </a:spcAft>
              <a:buClr>
                <a:srgbClr val="4BB2FF"/>
              </a:buClr>
              <a:buSzPts val="1800"/>
              <a:buFont typeface="Roboto Light"/>
              <a:buChar char="•"/>
            </a:pPr>
            <a:r>
              <a:rPr lang="nl-NL" sz="1800" b="0"/>
              <a:t>An intervention with a high </a:t>
            </a:r>
            <a:r>
              <a:rPr lang="nl-NL"/>
              <a:t>environmental</a:t>
            </a:r>
            <a:r>
              <a:rPr lang="nl-NL" sz="1800" b="0"/>
              <a:t> impact but limited probability of implementation because of a low business potential versus</a:t>
            </a:r>
            <a:endParaRPr/>
          </a:p>
          <a:p>
            <a:pPr marL="719999" marR="0" lvl="3" indent="-384299" algn="l" rtl="0">
              <a:lnSpc>
                <a:spcPct val="100000"/>
              </a:lnSpc>
              <a:spcBef>
                <a:spcPts val="0"/>
              </a:spcBef>
              <a:spcAft>
                <a:spcPts val="0"/>
              </a:spcAft>
              <a:buClr>
                <a:srgbClr val="4BB2FF"/>
              </a:buClr>
              <a:buSzPts val="1800"/>
              <a:buFont typeface="Roboto Light"/>
              <a:buChar char="•"/>
            </a:pPr>
            <a:r>
              <a:rPr lang="nl-NL" sz="1800" b="0"/>
              <a:t>A lower environmental impact with a high </a:t>
            </a:r>
            <a:r>
              <a:rPr lang="nl-NL"/>
              <a:t>probability</a:t>
            </a:r>
            <a:r>
              <a:rPr lang="nl-NL" sz="1800" b="0"/>
              <a:t> of </a:t>
            </a:r>
            <a:r>
              <a:rPr lang="nl-NL"/>
              <a:t>implementation</a:t>
            </a:r>
            <a:r>
              <a:rPr lang="nl-NL" sz="1800" b="0"/>
              <a:t> </a:t>
            </a:r>
            <a:r>
              <a:rPr lang="nl-NL"/>
              <a:t>because</a:t>
            </a:r>
            <a:r>
              <a:rPr lang="nl-NL" sz="1800" b="0"/>
              <a:t> of a high business potential</a:t>
            </a:r>
            <a:endParaRPr sz="1800" b="0"/>
          </a:p>
        </p:txBody>
      </p:sp>
      <p:grpSp>
        <p:nvGrpSpPr>
          <p:cNvPr id="765" name="Google Shape;765;g24cadf15311_0_0"/>
          <p:cNvGrpSpPr/>
          <p:nvPr/>
        </p:nvGrpSpPr>
        <p:grpSpPr>
          <a:xfrm rot="10800000" flipH="1">
            <a:off x="4330437" y="2095644"/>
            <a:ext cx="104395" cy="2666520"/>
            <a:chOff x="4801149" y="2915439"/>
            <a:chExt cx="126847" cy="3240000"/>
          </a:xfrm>
        </p:grpSpPr>
        <p:cxnSp>
          <p:nvCxnSpPr>
            <p:cNvPr id="766" name="Google Shape;766;g24cadf15311_0_0"/>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767" name="Google Shape;767;g24cadf15311_0_0"/>
            <p:cNvSpPr/>
            <p:nvPr/>
          </p:nvSpPr>
          <p:spPr>
            <a:xfrm rot="5400000">
              <a:off x="4823296" y="4496654"/>
              <a:ext cx="131700" cy="7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768" name="Google Shape;768;g24cadf15311_0_0"/>
          <p:cNvSpPr txBox="1"/>
          <p:nvPr/>
        </p:nvSpPr>
        <p:spPr>
          <a:xfrm>
            <a:off x="1242142" y="3213375"/>
            <a:ext cx="2203200" cy="51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a:solidFill>
                  <a:srgbClr val="202124"/>
                </a:solidFill>
                <a:latin typeface="Roboto Light"/>
                <a:ea typeface="Roboto Light"/>
                <a:cs typeface="Roboto Light"/>
                <a:sym typeface="Roboto Light"/>
              </a:rPr>
              <a:t>First </a:t>
            </a:r>
            <a:r>
              <a:rPr lang="nl-NL" sz="2400" b="1" i="0" u="none" strike="noStrike" cap="none">
                <a:solidFill>
                  <a:srgbClr val="202124"/>
                </a:solidFill>
                <a:latin typeface="Roboto Light"/>
                <a:ea typeface="Roboto Light"/>
                <a:cs typeface="Roboto Light"/>
                <a:sym typeface="Roboto Light"/>
              </a:rPr>
              <a:t>topics for discussion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24ce9ae2ee3_11_0"/>
          <p:cNvSpPr txBox="1"/>
          <p:nvPr/>
        </p:nvSpPr>
        <p:spPr>
          <a:xfrm>
            <a:off x="1179871" y="2936557"/>
            <a:ext cx="39882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3200">
                <a:solidFill>
                  <a:schemeClr val="lt1"/>
                </a:solidFill>
                <a:latin typeface="Roboto Medium"/>
                <a:ea typeface="Roboto Medium"/>
                <a:cs typeface="Roboto Medium"/>
                <a:sym typeface="Roboto Medium"/>
              </a:rPr>
              <a:t>Sector challenges</a:t>
            </a:r>
            <a:endParaRPr sz="3200" b="0" i="0" u="none" strike="noStrike" cap="none">
              <a:solidFill>
                <a:schemeClr val="lt1"/>
              </a:solidFill>
              <a:latin typeface="Roboto Medium"/>
              <a:ea typeface="Roboto Medium"/>
              <a:cs typeface="Roboto Medium"/>
              <a:sym typeface="Roboto Medium"/>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g24cadf15311_0_24"/>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79" name="Google Shape;779;g24cadf15311_0_24"/>
          <p:cNvSpPr>
            <a:spLocks noGrp="1"/>
          </p:cNvSpPr>
          <p:nvPr>
            <p:ph type="dgm" idx="3"/>
          </p:nvPr>
        </p:nvSpPr>
        <p:spPr>
          <a:xfrm>
            <a:off x="577597" y="639038"/>
            <a:ext cx="117000" cy="102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80" name="Google Shape;780;g24cadf15311_0_24"/>
          <p:cNvSpPr txBox="1">
            <a:spLocks noGrp="1"/>
          </p:cNvSpPr>
          <p:nvPr>
            <p:ph type="ctrTitle"/>
          </p:nvPr>
        </p:nvSpPr>
        <p:spPr>
          <a:xfrm>
            <a:off x="764685" y="592266"/>
            <a:ext cx="10662900" cy="222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7"/>
              <a:buFont typeface="Roboto Medium"/>
              <a:buNone/>
            </a:pPr>
            <a:endParaRPr/>
          </a:p>
        </p:txBody>
      </p:sp>
      <p:sp>
        <p:nvSpPr>
          <p:cNvPr id="781" name="Google Shape;781;g24cadf15311_0_24"/>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Sector specific product and service challenges</a:t>
            </a:r>
            <a:endParaRPr/>
          </a:p>
        </p:txBody>
      </p:sp>
      <p:sp>
        <p:nvSpPr>
          <p:cNvPr id="782" name="Google Shape;782;g24cadf15311_0_24"/>
          <p:cNvSpPr txBox="1">
            <a:spLocks noGrp="1"/>
          </p:cNvSpPr>
          <p:nvPr>
            <p:ph type="body" idx="4"/>
          </p:nvPr>
        </p:nvSpPr>
        <p:spPr>
          <a:xfrm>
            <a:off x="771991" y="2006639"/>
            <a:ext cx="3227400" cy="4141500"/>
          </a:xfrm>
          <a:prstGeom prst="rect">
            <a:avLst/>
          </a:prstGeom>
          <a:noFill/>
          <a:ln>
            <a:noFill/>
          </a:ln>
        </p:spPr>
        <p:txBody>
          <a:bodyPr spcFirstLastPara="1" wrap="square" lIns="0" tIns="0" rIns="0" bIns="0" anchor="t" anchorCtr="0">
            <a:noAutofit/>
          </a:bodyPr>
          <a:lstStyle/>
          <a:p>
            <a:pPr marL="0" lvl="0" indent="0" algn="l" rtl="0">
              <a:lnSpc>
                <a:spcPct val="186000"/>
              </a:lnSpc>
              <a:spcBef>
                <a:spcPts val="0"/>
              </a:spcBef>
              <a:spcAft>
                <a:spcPts val="0"/>
              </a:spcAft>
              <a:buClr>
                <a:srgbClr val="000095"/>
              </a:buClr>
              <a:buSzPts val="2000"/>
              <a:buNone/>
            </a:pPr>
            <a:r>
              <a:rPr lang="nl-NL" sz="2000" b="1">
                <a:solidFill>
                  <a:srgbClr val="000095"/>
                </a:solidFill>
                <a:latin typeface="Roboto Medium"/>
                <a:ea typeface="Roboto Medium"/>
                <a:cs typeface="Roboto Medium"/>
                <a:sym typeface="Roboto Medium"/>
              </a:rPr>
              <a:t>Design elements</a:t>
            </a:r>
            <a:endParaRPr/>
          </a:p>
          <a:p>
            <a:pPr marL="0" marR="0" lvl="0" indent="0" algn="l" rtl="0">
              <a:lnSpc>
                <a:spcPct val="100000"/>
              </a:lnSpc>
              <a:spcBef>
                <a:spcPts val="363"/>
              </a:spcBef>
              <a:spcAft>
                <a:spcPts val="0"/>
              </a:spcAft>
              <a:buClr>
                <a:schemeClr val="dk1"/>
              </a:buClr>
              <a:buSzPts val="1600"/>
              <a:buFont typeface="Roboto Light"/>
              <a:buNone/>
            </a:pPr>
            <a:r>
              <a:rPr lang="nl-NL"/>
              <a:t>Recycled or biobased material</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Efficient production</a:t>
            </a:r>
            <a:endParaRPr/>
          </a:p>
          <a:p>
            <a:pPr marL="0" marR="0" lvl="0" indent="0" algn="l" rtl="0">
              <a:lnSpc>
                <a:spcPct val="100000"/>
              </a:lnSpc>
              <a:spcBef>
                <a:spcPts val="363"/>
              </a:spcBef>
              <a:spcAft>
                <a:spcPts val="0"/>
              </a:spcAft>
              <a:buClr>
                <a:schemeClr val="dk1"/>
              </a:buClr>
              <a:buSzPts val="1600"/>
              <a:buFont typeface="Roboto Light"/>
              <a:buNone/>
            </a:pPr>
            <a:r>
              <a:rPr lang="nl-NL"/>
              <a:t>Environmental impact usage</a:t>
            </a:r>
            <a:endParaRPr/>
          </a:p>
          <a:p>
            <a:pPr marL="0" marR="0" lvl="0" indent="0" algn="l" rtl="0">
              <a:lnSpc>
                <a:spcPct val="100000"/>
              </a:lnSpc>
              <a:spcBef>
                <a:spcPts val="363"/>
              </a:spcBef>
              <a:spcAft>
                <a:spcPts val="0"/>
              </a:spcAft>
              <a:buClr>
                <a:schemeClr val="dk1"/>
              </a:buClr>
              <a:buSzPts val="1600"/>
              <a:buFont typeface="Roboto Light"/>
              <a:buNone/>
            </a:pPr>
            <a:r>
              <a:rPr lang="nl-NL"/>
              <a:t>Replacement triggers</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First use extension options</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Product re-use</a:t>
            </a:r>
            <a:endParaRPr/>
          </a:p>
          <a:p>
            <a:pPr marL="0" marR="0" lvl="0" indent="0" algn="l" rtl="0">
              <a:lnSpc>
                <a:spcPct val="100000"/>
              </a:lnSpc>
              <a:spcBef>
                <a:spcPts val="363"/>
              </a:spcBef>
              <a:spcAft>
                <a:spcPts val="0"/>
              </a:spcAft>
              <a:buClr>
                <a:schemeClr val="dk1"/>
              </a:buClr>
              <a:buSzPts val="1600"/>
              <a:buFont typeface="Roboto Light"/>
              <a:buNone/>
            </a:pPr>
            <a:r>
              <a:rPr lang="nl-NL"/>
              <a:t>Product collection</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End-of-use treatment</a:t>
            </a:r>
            <a:endParaRPr/>
          </a:p>
          <a:p>
            <a:pPr marL="0" marR="0" lvl="0" indent="0" algn="l" rtl="0">
              <a:lnSpc>
                <a:spcPct val="100000"/>
              </a:lnSpc>
              <a:spcBef>
                <a:spcPts val="363"/>
              </a:spcBef>
              <a:spcAft>
                <a:spcPts val="0"/>
              </a:spcAft>
              <a:buClr>
                <a:schemeClr val="dk1"/>
              </a:buClr>
              <a:buSzPts val="1600"/>
              <a:buFont typeface="Roboto Light"/>
              <a:buNone/>
            </a:pPr>
            <a:endParaRPr/>
          </a:p>
        </p:txBody>
      </p:sp>
      <p:sp>
        <p:nvSpPr>
          <p:cNvPr id="783" name="Google Shape;783;g24cadf15311_0_24"/>
          <p:cNvSpPr txBox="1"/>
          <p:nvPr/>
        </p:nvSpPr>
        <p:spPr>
          <a:xfrm>
            <a:off x="3999344" y="2006639"/>
            <a:ext cx="3227400" cy="4141500"/>
          </a:xfrm>
          <a:prstGeom prst="rect">
            <a:avLst/>
          </a:prstGeom>
          <a:noFill/>
          <a:ln>
            <a:noFill/>
          </a:ln>
        </p:spPr>
        <p:txBody>
          <a:bodyPr spcFirstLastPara="1" wrap="square" lIns="0" tIns="0" rIns="0" bIns="0" anchor="t" anchorCtr="0">
            <a:noAutofit/>
          </a:bodyPr>
          <a:lstStyle/>
          <a:p>
            <a:pPr marL="0" marR="0" lvl="0" indent="0" algn="l" rtl="0">
              <a:lnSpc>
                <a:spcPct val="186000"/>
              </a:lnSpc>
              <a:spcBef>
                <a:spcPts val="0"/>
              </a:spcBef>
              <a:spcAft>
                <a:spcPts val="0"/>
              </a:spcAft>
              <a:buClr>
                <a:srgbClr val="000095"/>
              </a:buClr>
              <a:buSzPts val="2000"/>
              <a:buFont typeface="Roboto Medium"/>
              <a:buNone/>
            </a:pPr>
            <a:r>
              <a:rPr lang="nl-NL" sz="2000" b="1" i="0" u="none" strike="noStrike" cap="none">
                <a:solidFill>
                  <a:srgbClr val="000095"/>
                </a:solidFill>
                <a:latin typeface="Roboto Medium"/>
                <a:ea typeface="Roboto Medium"/>
                <a:cs typeface="Roboto Medium"/>
                <a:sym typeface="Roboto Medium"/>
              </a:rPr>
              <a:t>Electronics challenge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Global plastic value chain</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PCB are standardised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Yield driven industrial process </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Energy consumption</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New generation tech push</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Defects </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Functioning within a system</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 DIY repair, prof system needed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Software upgrades possible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Technical obsolescence </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Limited demand, complex logistics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Open loop system required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Systems differ per country</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Shredding and material recover</a:t>
            </a:r>
            <a:endParaRPr/>
          </a:p>
        </p:txBody>
      </p:sp>
      <p:sp>
        <p:nvSpPr>
          <p:cNvPr id="784" name="Google Shape;784;g24cadf15311_0_24"/>
          <p:cNvSpPr txBox="1"/>
          <p:nvPr/>
        </p:nvSpPr>
        <p:spPr>
          <a:xfrm>
            <a:off x="7226697" y="2006639"/>
            <a:ext cx="3312000" cy="4141500"/>
          </a:xfrm>
          <a:prstGeom prst="rect">
            <a:avLst/>
          </a:prstGeom>
          <a:noFill/>
          <a:ln>
            <a:noFill/>
          </a:ln>
        </p:spPr>
        <p:txBody>
          <a:bodyPr spcFirstLastPara="1" wrap="square" lIns="0" tIns="0" rIns="0" bIns="0" anchor="t" anchorCtr="0">
            <a:noAutofit/>
          </a:bodyPr>
          <a:lstStyle/>
          <a:p>
            <a:pPr marL="0" marR="0" lvl="0" indent="0" algn="l" rtl="0">
              <a:lnSpc>
                <a:spcPct val="186000"/>
              </a:lnSpc>
              <a:spcBef>
                <a:spcPts val="0"/>
              </a:spcBef>
              <a:spcAft>
                <a:spcPts val="0"/>
              </a:spcAft>
              <a:buClr>
                <a:srgbClr val="000095"/>
              </a:buClr>
              <a:buSzPts val="2000"/>
              <a:buFont typeface="Roboto Medium"/>
              <a:buNone/>
            </a:pPr>
            <a:r>
              <a:rPr lang="nl-NL" sz="2000" b="1" i="0" u="none" strike="noStrike" cap="none">
                <a:solidFill>
                  <a:srgbClr val="000095"/>
                </a:solidFill>
                <a:latin typeface="Roboto Medium"/>
                <a:ea typeface="Roboto Medium"/>
                <a:cs typeface="Roboto Medium"/>
                <a:sym typeface="Roboto Medium"/>
              </a:rPr>
              <a:t>Furniture challenge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Local sourcing for wood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Long chain for textiles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Local more flexible production</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Cleaning hard to influence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Need push from trends / fashion</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Defects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Restyling of entire interior</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Limited DIY, Replacement of cover</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Graceful aging / user attachment</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Broad variety of products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 specific system. Waste collection</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 standard treatment, Incineration </a:t>
            </a:r>
            <a:endParaRPr/>
          </a:p>
        </p:txBody>
      </p:sp>
      <p:cxnSp>
        <p:nvCxnSpPr>
          <p:cNvPr id="785" name="Google Shape;785;g24cadf15311_0_24"/>
          <p:cNvCxnSpPr/>
          <p:nvPr/>
        </p:nvCxnSpPr>
        <p:spPr>
          <a:xfrm>
            <a:off x="764685" y="3094183"/>
            <a:ext cx="9515400" cy="0"/>
          </a:xfrm>
          <a:prstGeom prst="straightConnector1">
            <a:avLst/>
          </a:prstGeom>
          <a:noFill/>
          <a:ln w="9525" cap="flat" cmpd="sng">
            <a:solidFill>
              <a:srgbClr val="4BB2FF"/>
            </a:solidFill>
            <a:prstDash val="dash"/>
            <a:miter lim="800000"/>
            <a:headEnd type="none" w="sm" len="sm"/>
            <a:tailEnd type="none" w="sm" len="sm"/>
          </a:ln>
        </p:spPr>
      </p:cxnSp>
      <p:cxnSp>
        <p:nvCxnSpPr>
          <p:cNvPr id="786" name="Google Shape;786;g24cadf15311_0_24"/>
          <p:cNvCxnSpPr/>
          <p:nvPr/>
        </p:nvCxnSpPr>
        <p:spPr>
          <a:xfrm>
            <a:off x="750831" y="3699161"/>
            <a:ext cx="9515400" cy="0"/>
          </a:xfrm>
          <a:prstGeom prst="straightConnector1">
            <a:avLst/>
          </a:prstGeom>
          <a:noFill/>
          <a:ln w="9525" cap="flat" cmpd="sng">
            <a:solidFill>
              <a:srgbClr val="4BB2FF"/>
            </a:solidFill>
            <a:prstDash val="dash"/>
            <a:miter lim="800000"/>
            <a:headEnd type="none" w="sm" len="sm"/>
            <a:tailEnd type="none" w="sm" len="sm"/>
          </a:ln>
        </p:spPr>
      </p:cxnSp>
      <p:cxnSp>
        <p:nvCxnSpPr>
          <p:cNvPr id="787" name="Google Shape;787;g24cadf15311_0_24"/>
          <p:cNvCxnSpPr/>
          <p:nvPr/>
        </p:nvCxnSpPr>
        <p:spPr>
          <a:xfrm>
            <a:off x="746216" y="5449449"/>
            <a:ext cx="9515400" cy="0"/>
          </a:xfrm>
          <a:prstGeom prst="straightConnector1">
            <a:avLst/>
          </a:prstGeom>
          <a:noFill/>
          <a:ln w="9525" cap="flat" cmpd="sng">
            <a:solidFill>
              <a:srgbClr val="4BB2FF"/>
            </a:solidFill>
            <a:prstDash val="dash"/>
            <a:miter lim="800000"/>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24cadf15311_0_37"/>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93" name="Google Shape;793;g24cadf15311_0_37"/>
          <p:cNvSpPr>
            <a:spLocks noGrp="1"/>
          </p:cNvSpPr>
          <p:nvPr>
            <p:ph type="dgm" idx="3"/>
          </p:nvPr>
        </p:nvSpPr>
        <p:spPr>
          <a:xfrm>
            <a:off x="577597" y="639038"/>
            <a:ext cx="117000" cy="102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794" name="Google Shape;794;g24cadf15311_0_37"/>
          <p:cNvSpPr txBox="1">
            <a:spLocks noGrp="1"/>
          </p:cNvSpPr>
          <p:nvPr>
            <p:ph type="ctrTitle"/>
          </p:nvPr>
        </p:nvSpPr>
        <p:spPr>
          <a:xfrm>
            <a:off x="764685" y="592266"/>
            <a:ext cx="10662900" cy="222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7"/>
              <a:buFont typeface="Roboto Medium"/>
              <a:buNone/>
            </a:pPr>
            <a:endParaRPr/>
          </a:p>
        </p:txBody>
      </p:sp>
      <p:sp>
        <p:nvSpPr>
          <p:cNvPr id="795" name="Google Shape;795;g24cadf15311_0_37"/>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Sector specific business model challenges</a:t>
            </a:r>
            <a:endParaRPr/>
          </a:p>
        </p:txBody>
      </p:sp>
      <p:sp>
        <p:nvSpPr>
          <p:cNvPr id="796" name="Google Shape;796;g24cadf15311_0_37"/>
          <p:cNvSpPr txBox="1">
            <a:spLocks noGrp="1"/>
          </p:cNvSpPr>
          <p:nvPr>
            <p:ph type="body" idx="4"/>
          </p:nvPr>
        </p:nvSpPr>
        <p:spPr>
          <a:xfrm>
            <a:off x="771991" y="2006639"/>
            <a:ext cx="3227400" cy="4141500"/>
          </a:xfrm>
          <a:prstGeom prst="rect">
            <a:avLst/>
          </a:prstGeom>
          <a:noFill/>
          <a:ln>
            <a:noFill/>
          </a:ln>
        </p:spPr>
        <p:txBody>
          <a:bodyPr spcFirstLastPara="1" wrap="square" lIns="0" tIns="0" rIns="0" bIns="0" anchor="t" anchorCtr="0">
            <a:noAutofit/>
          </a:bodyPr>
          <a:lstStyle/>
          <a:p>
            <a:pPr marL="0" lvl="0" indent="0" algn="l" rtl="0">
              <a:lnSpc>
                <a:spcPct val="186000"/>
              </a:lnSpc>
              <a:spcBef>
                <a:spcPts val="0"/>
              </a:spcBef>
              <a:spcAft>
                <a:spcPts val="0"/>
              </a:spcAft>
              <a:buClr>
                <a:srgbClr val="000095"/>
              </a:buClr>
              <a:buSzPts val="2000"/>
              <a:buNone/>
            </a:pPr>
            <a:r>
              <a:rPr lang="nl-NL" sz="2000" b="1">
                <a:solidFill>
                  <a:srgbClr val="000095"/>
                </a:solidFill>
                <a:latin typeface="Roboto Medium"/>
                <a:ea typeface="Roboto Medium"/>
                <a:cs typeface="Roboto Medium"/>
                <a:sym typeface="Roboto Medium"/>
              </a:rPr>
              <a:t>Design element</a:t>
            </a:r>
            <a:endParaRPr/>
          </a:p>
          <a:p>
            <a:pPr marL="0" marR="0" lvl="0" indent="0" algn="l" rtl="0">
              <a:lnSpc>
                <a:spcPct val="100000"/>
              </a:lnSpc>
              <a:spcBef>
                <a:spcPts val="363"/>
              </a:spcBef>
              <a:spcAft>
                <a:spcPts val="0"/>
              </a:spcAft>
              <a:buClr>
                <a:schemeClr val="dk1"/>
              </a:buClr>
              <a:buSzPts val="1600"/>
              <a:buFont typeface="Roboto Light"/>
              <a:buNone/>
            </a:pPr>
            <a:r>
              <a:rPr lang="nl-NL"/>
              <a:t>Cost saving</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Efficient production</a:t>
            </a:r>
            <a:endParaRPr/>
          </a:p>
          <a:p>
            <a:pPr marL="0" marR="0" lvl="0" indent="0" algn="l" rtl="0">
              <a:lnSpc>
                <a:spcPct val="100000"/>
              </a:lnSpc>
              <a:spcBef>
                <a:spcPts val="363"/>
              </a:spcBef>
              <a:spcAft>
                <a:spcPts val="0"/>
              </a:spcAft>
              <a:buClr>
                <a:schemeClr val="dk1"/>
              </a:buClr>
              <a:buSzPts val="1600"/>
              <a:buFont typeface="Roboto Light"/>
              <a:buNone/>
            </a:pPr>
            <a:r>
              <a:rPr lang="nl-NL"/>
              <a:t>Customer relation</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Adding paid service</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Repair options</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‘As a service’ option</a:t>
            </a:r>
            <a:endParaRPr/>
          </a:p>
          <a:p>
            <a:pPr marL="0" marR="0" lvl="0" indent="0" algn="l" rtl="0">
              <a:lnSpc>
                <a:spcPct val="100000"/>
              </a:lnSpc>
              <a:spcBef>
                <a:spcPts val="363"/>
              </a:spcBef>
              <a:spcAft>
                <a:spcPts val="0"/>
              </a:spcAft>
              <a:buClr>
                <a:schemeClr val="dk1"/>
              </a:buClr>
              <a:buSzPts val="1600"/>
              <a:buFont typeface="Roboto Light"/>
              <a:buNone/>
            </a:pPr>
            <a:r>
              <a:rPr lang="nl-NL"/>
              <a:t>Product re-use / component harvest</a:t>
            </a:r>
            <a:endParaRPr/>
          </a:p>
          <a:p>
            <a:pPr marL="0" marR="0" lvl="0" indent="0" algn="l" rtl="0">
              <a:lnSpc>
                <a:spcPct val="100000"/>
              </a:lnSpc>
              <a:spcBef>
                <a:spcPts val="363"/>
              </a:spcBef>
              <a:spcAft>
                <a:spcPts val="0"/>
              </a:spcAft>
              <a:buClr>
                <a:schemeClr val="dk1"/>
              </a:buClr>
              <a:buSzPts val="1600"/>
              <a:buFont typeface="Roboto Light"/>
              <a:buNone/>
            </a:pPr>
            <a:r>
              <a:rPr lang="nl-NL"/>
              <a:t>Material re-use</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p:txBody>
      </p:sp>
      <p:sp>
        <p:nvSpPr>
          <p:cNvPr id="797" name="Google Shape;797;g24cadf15311_0_37"/>
          <p:cNvSpPr txBox="1"/>
          <p:nvPr/>
        </p:nvSpPr>
        <p:spPr>
          <a:xfrm>
            <a:off x="3999344" y="2006639"/>
            <a:ext cx="3227400" cy="4141500"/>
          </a:xfrm>
          <a:prstGeom prst="rect">
            <a:avLst/>
          </a:prstGeom>
          <a:noFill/>
          <a:ln>
            <a:noFill/>
          </a:ln>
        </p:spPr>
        <p:txBody>
          <a:bodyPr spcFirstLastPara="1" wrap="square" lIns="0" tIns="0" rIns="0" bIns="0" anchor="t" anchorCtr="0">
            <a:noAutofit/>
          </a:bodyPr>
          <a:lstStyle/>
          <a:p>
            <a:pPr marL="0" marR="0" lvl="0" indent="0" algn="l" rtl="0">
              <a:lnSpc>
                <a:spcPct val="186000"/>
              </a:lnSpc>
              <a:spcBef>
                <a:spcPts val="0"/>
              </a:spcBef>
              <a:spcAft>
                <a:spcPts val="0"/>
              </a:spcAft>
              <a:buClr>
                <a:srgbClr val="000095"/>
              </a:buClr>
              <a:buSzPts val="2000"/>
              <a:buFont typeface="Roboto Medium"/>
              <a:buNone/>
            </a:pPr>
            <a:r>
              <a:rPr lang="nl-NL" sz="2000" b="1" i="0" u="none" strike="noStrike" cap="none">
                <a:solidFill>
                  <a:srgbClr val="000095"/>
                </a:solidFill>
                <a:latin typeface="Roboto Medium"/>
                <a:ea typeface="Roboto Medium"/>
                <a:cs typeface="Roboto Medium"/>
                <a:sym typeface="Roboto Medium"/>
              </a:rPr>
              <a:t>Electronics challenge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Focus in industry</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Long optimized value chain</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Risk avoiding attitude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Brand based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Retail or other channel</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Variety of markets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Powerful content industry</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Incentive for prof system</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Spare parts </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Aggregator needed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Complex volume game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Closed loop needed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Not for individual supplier</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p:txBody>
      </p:sp>
      <p:sp>
        <p:nvSpPr>
          <p:cNvPr id="798" name="Google Shape;798;g24cadf15311_0_37"/>
          <p:cNvSpPr txBox="1"/>
          <p:nvPr/>
        </p:nvSpPr>
        <p:spPr>
          <a:xfrm>
            <a:off x="7226697" y="2006639"/>
            <a:ext cx="3312000" cy="4141500"/>
          </a:xfrm>
          <a:prstGeom prst="rect">
            <a:avLst/>
          </a:prstGeom>
          <a:noFill/>
          <a:ln>
            <a:noFill/>
          </a:ln>
        </p:spPr>
        <p:txBody>
          <a:bodyPr spcFirstLastPara="1" wrap="square" lIns="0" tIns="0" rIns="0" bIns="0" anchor="t" anchorCtr="0">
            <a:noAutofit/>
          </a:bodyPr>
          <a:lstStyle/>
          <a:p>
            <a:pPr marL="0" marR="0" lvl="0" indent="0" algn="l" rtl="0">
              <a:lnSpc>
                <a:spcPct val="186000"/>
              </a:lnSpc>
              <a:spcBef>
                <a:spcPts val="0"/>
              </a:spcBef>
              <a:spcAft>
                <a:spcPts val="0"/>
              </a:spcAft>
              <a:buClr>
                <a:srgbClr val="000095"/>
              </a:buClr>
              <a:buSzPts val="2000"/>
              <a:buFont typeface="Roboto Medium"/>
              <a:buNone/>
            </a:pPr>
            <a:r>
              <a:rPr lang="nl-NL" sz="2000" b="1" i="0" u="none" strike="noStrike" cap="none">
                <a:solidFill>
                  <a:srgbClr val="000095"/>
                </a:solidFill>
                <a:latin typeface="Roboto Medium"/>
                <a:ea typeface="Roboto Medium"/>
                <a:cs typeface="Roboto Medium"/>
                <a:sym typeface="Roboto Medium"/>
              </a:rPr>
              <a:t>Furniture challenge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Supplier specific</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Mostly in circle of influence </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Flexible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Product based</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Less massive channels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Closer to market</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Not used to services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Service option</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Possible but paradigm shift</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p:txBody>
      </p:sp>
      <p:cxnSp>
        <p:nvCxnSpPr>
          <p:cNvPr id="799" name="Google Shape;799;g24cadf15311_0_37"/>
          <p:cNvCxnSpPr/>
          <p:nvPr/>
        </p:nvCxnSpPr>
        <p:spPr>
          <a:xfrm>
            <a:off x="764685" y="3094183"/>
            <a:ext cx="9515400" cy="0"/>
          </a:xfrm>
          <a:prstGeom prst="straightConnector1">
            <a:avLst/>
          </a:prstGeom>
          <a:noFill/>
          <a:ln w="9525" cap="flat" cmpd="sng">
            <a:solidFill>
              <a:srgbClr val="4BB2FF"/>
            </a:solidFill>
            <a:prstDash val="dash"/>
            <a:miter lim="800000"/>
            <a:headEnd type="none" w="sm" len="sm"/>
            <a:tailEnd type="none" w="sm" len="sm"/>
          </a:ln>
        </p:spPr>
      </p:cxnSp>
      <p:cxnSp>
        <p:nvCxnSpPr>
          <p:cNvPr id="800" name="Google Shape;800;g24cadf15311_0_37"/>
          <p:cNvCxnSpPr/>
          <p:nvPr/>
        </p:nvCxnSpPr>
        <p:spPr>
          <a:xfrm>
            <a:off x="750831" y="3440544"/>
            <a:ext cx="9515400" cy="0"/>
          </a:xfrm>
          <a:prstGeom prst="straightConnector1">
            <a:avLst/>
          </a:prstGeom>
          <a:noFill/>
          <a:ln w="9525" cap="flat" cmpd="sng">
            <a:solidFill>
              <a:srgbClr val="4BB2FF"/>
            </a:solidFill>
            <a:prstDash val="dash"/>
            <a:miter lim="800000"/>
            <a:headEnd type="none" w="sm" len="sm"/>
            <a:tailEnd type="none" w="sm" len="sm"/>
          </a:ln>
        </p:spPr>
      </p:cxnSp>
      <p:cxnSp>
        <p:nvCxnSpPr>
          <p:cNvPr id="801" name="Google Shape;801;g24cadf15311_0_37"/>
          <p:cNvCxnSpPr/>
          <p:nvPr/>
        </p:nvCxnSpPr>
        <p:spPr>
          <a:xfrm>
            <a:off x="746216" y="5449449"/>
            <a:ext cx="9515400" cy="0"/>
          </a:xfrm>
          <a:prstGeom prst="straightConnector1">
            <a:avLst/>
          </a:prstGeom>
          <a:noFill/>
          <a:ln w="9525" cap="flat" cmpd="sng">
            <a:solidFill>
              <a:srgbClr val="4BB2FF"/>
            </a:solidFill>
            <a:prstDash val="dash"/>
            <a:miter lim="800000"/>
            <a:headEnd type="none" w="sm" len="sm"/>
            <a:tailEnd type="none" w="sm" len="sm"/>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g24cadf15311_0_50"/>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07" name="Google Shape;807;g24cadf15311_0_50"/>
          <p:cNvSpPr>
            <a:spLocks noGrp="1"/>
          </p:cNvSpPr>
          <p:nvPr>
            <p:ph type="dgm" idx="3"/>
          </p:nvPr>
        </p:nvSpPr>
        <p:spPr>
          <a:xfrm>
            <a:off x="577597" y="639038"/>
            <a:ext cx="117000" cy="102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08" name="Google Shape;808;g24cadf15311_0_50"/>
          <p:cNvSpPr txBox="1">
            <a:spLocks noGrp="1"/>
          </p:cNvSpPr>
          <p:nvPr>
            <p:ph type="ctrTitle"/>
          </p:nvPr>
        </p:nvSpPr>
        <p:spPr>
          <a:xfrm>
            <a:off x="764685" y="592266"/>
            <a:ext cx="10662900" cy="222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7"/>
              <a:buFont typeface="Roboto Medium"/>
              <a:buNone/>
            </a:pPr>
            <a:endParaRPr/>
          </a:p>
        </p:txBody>
      </p:sp>
      <p:sp>
        <p:nvSpPr>
          <p:cNvPr id="809" name="Google Shape;809;g24cadf15311_0_50"/>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Sector specific value system challenges</a:t>
            </a:r>
            <a:endParaRPr/>
          </a:p>
        </p:txBody>
      </p:sp>
      <p:sp>
        <p:nvSpPr>
          <p:cNvPr id="810" name="Google Shape;810;g24cadf15311_0_50"/>
          <p:cNvSpPr txBox="1">
            <a:spLocks noGrp="1"/>
          </p:cNvSpPr>
          <p:nvPr>
            <p:ph type="body" idx="4"/>
          </p:nvPr>
        </p:nvSpPr>
        <p:spPr>
          <a:xfrm>
            <a:off x="771991" y="2006639"/>
            <a:ext cx="3227400" cy="4141500"/>
          </a:xfrm>
          <a:prstGeom prst="rect">
            <a:avLst/>
          </a:prstGeom>
          <a:noFill/>
          <a:ln>
            <a:noFill/>
          </a:ln>
        </p:spPr>
        <p:txBody>
          <a:bodyPr spcFirstLastPara="1" wrap="square" lIns="0" tIns="0" rIns="0" bIns="0" anchor="t" anchorCtr="0">
            <a:noAutofit/>
          </a:bodyPr>
          <a:lstStyle/>
          <a:p>
            <a:pPr marL="0" lvl="0" indent="0" algn="l" rtl="0">
              <a:lnSpc>
                <a:spcPct val="186000"/>
              </a:lnSpc>
              <a:spcBef>
                <a:spcPts val="0"/>
              </a:spcBef>
              <a:spcAft>
                <a:spcPts val="0"/>
              </a:spcAft>
              <a:buClr>
                <a:srgbClr val="000095"/>
              </a:buClr>
              <a:buSzPts val="2000"/>
              <a:buNone/>
            </a:pPr>
            <a:r>
              <a:rPr lang="nl-NL" sz="2000" b="1">
                <a:solidFill>
                  <a:srgbClr val="000095"/>
                </a:solidFill>
                <a:latin typeface="Roboto Medium"/>
                <a:ea typeface="Roboto Medium"/>
                <a:cs typeface="Roboto Medium"/>
                <a:sym typeface="Roboto Medium"/>
              </a:rPr>
              <a:t>Design element</a:t>
            </a:r>
            <a:endParaRPr/>
          </a:p>
          <a:p>
            <a:pPr marL="0" marR="0" lvl="0" indent="0" algn="l" rtl="0">
              <a:lnSpc>
                <a:spcPct val="100000"/>
              </a:lnSpc>
              <a:spcBef>
                <a:spcPts val="363"/>
              </a:spcBef>
              <a:spcAft>
                <a:spcPts val="0"/>
              </a:spcAft>
              <a:buClr>
                <a:schemeClr val="dk1"/>
              </a:buClr>
              <a:buSzPts val="1600"/>
              <a:buFont typeface="Roboto Light"/>
              <a:buNone/>
            </a:pPr>
            <a:r>
              <a:rPr lang="nl-NL"/>
              <a:t>Design for recycling</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Use of recycled materials</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Repair</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r>
              <a:rPr lang="nl-NL"/>
              <a:t>End-of-use logistics</a:t>
            </a: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a:p>
            <a:pPr marL="0" marR="0" lvl="0" indent="0" algn="l" rtl="0">
              <a:lnSpc>
                <a:spcPct val="100000"/>
              </a:lnSpc>
              <a:spcBef>
                <a:spcPts val="363"/>
              </a:spcBef>
              <a:spcAft>
                <a:spcPts val="0"/>
              </a:spcAft>
              <a:buClr>
                <a:schemeClr val="dk1"/>
              </a:buClr>
              <a:buSzPts val="1600"/>
              <a:buFont typeface="Roboto Light"/>
              <a:buNone/>
            </a:pPr>
            <a:endParaRPr/>
          </a:p>
        </p:txBody>
      </p:sp>
      <p:sp>
        <p:nvSpPr>
          <p:cNvPr id="811" name="Google Shape;811;g24cadf15311_0_50"/>
          <p:cNvSpPr txBox="1"/>
          <p:nvPr/>
        </p:nvSpPr>
        <p:spPr>
          <a:xfrm>
            <a:off x="3999344" y="2006639"/>
            <a:ext cx="3227400" cy="4141500"/>
          </a:xfrm>
          <a:prstGeom prst="rect">
            <a:avLst/>
          </a:prstGeom>
          <a:noFill/>
          <a:ln>
            <a:noFill/>
          </a:ln>
        </p:spPr>
        <p:txBody>
          <a:bodyPr spcFirstLastPara="1" wrap="square" lIns="0" tIns="0" rIns="0" bIns="0" anchor="t" anchorCtr="0">
            <a:noAutofit/>
          </a:bodyPr>
          <a:lstStyle/>
          <a:p>
            <a:pPr marL="0" marR="0" lvl="0" indent="0" algn="l" rtl="0">
              <a:lnSpc>
                <a:spcPct val="186000"/>
              </a:lnSpc>
              <a:spcBef>
                <a:spcPts val="0"/>
              </a:spcBef>
              <a:spcAft>
                <a:spcPts val="0"/>
              </a:spcAft>
              <a:buClr>
                <a:srgbClr val="000095"/>
              </a:buClr>
              <a:buSzPts val="2000"/>
              <a:buFont typeface="Roboto Medium"/>
              <a:buNone/>
            </a:pPr>
            <a:r>
              <a:rPr lang="nl-NL" sz="2000" b="1" i="0" u="none" strike="noStrike" cap="none">
                <a:solidFill>
                  <a:srgbClr val="000095"/>
                </a:solidFill>
                <a:latin typeface="Roboto Medium"/>
                <a:ea typeface="Roboto Medium"/>
                <a:cs typeface="Roboto Medium"/>
                <a:sym typeface="Roboto Medium"/>
              </a:rPr>
              <a:t>Electronics challenge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Country specific recycling process </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Predictable quantities </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Consistent quality</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 DIY, infra for repair and spare parts</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Open loop system</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Challenge for sorting</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Not designed for disassembly</a:t>
            </a:r>
            <a:endParaRPr/>
          </a:p>
        </p:txBody>
      </p:sp>
      <p:sp>
        <p:nvSpPr>
          <p:cNvPr id="812" name="Google Shape;812;g24cadf15311_0_50"/>
          <p:cNvSpPr txBox="1"/>
          <p:nvPr/>
        </p:nvSpPr>
        <p:spPr>
          <a:xfrm>
            <a:off x="7226697" y="2006639"/>
            <a:ext cx="3312000" cy="4141500"/>
          </a:xfrm>
          <a:prstGeom prst="rect">
            <a:avLst/>
          </a:prstGeom>
          <a:noFill/>
          <a:ln>
            <a:noFill/>
          </a:ln>
        </p:spPr>
        <p:txBody>
          <a:bodyPr spcFirstLastPara="1" wrap="square" lIns="0" tIns="0" rIns="0" bIns="0" anchor="t" anchorCtr="0">
            <a:noAutofit/>
          </a:bodyPr>
          <a:lstStyle/>
          <a:p>
            <a:pPr marL="0" marR="0" lvl="0" indent="0" algn="l" rtl="0">
              <a:lnSpc>
                <a:spcPct val="186000"/>
              </a:lnSpc>
              <a:spcBef>
                <a:spcPts val="0"/>
              </a:spcBef>
              <a:spcAft>
                <a:spcPts val="0"/>
              </a:spcAft>
              <a:buClr>
                <a:srgbClr val="000095"/>
              </a:buClr>
              <a:buSzPts val="2000"/>
              <a:buFont typeface="Roboto Medium"/>
              <a:buNone/>
            </a:pPr>
            <a:r>
              <a:rPr lang="nl-NL" sz="2000" b="1" i="0" u="none" strike="noStrike" cap="none">
                <a:solidFill>
                  <a:srgbClr val="000095"/>
                </a:solidFill>
                <a:latin typeface="Roboto Medium"/>
                <a:ea typeface="Roboto Medium"/>
                <a:cs typeface="Roboto Medium"/>
                <a:sym typeface="Roboto Medium"/>
              </a:rPr>
              <a:t>Furniture challenge</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No process in place yet</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Textiles on national level</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Wood from multiple sources</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Closed loop possible </a:t>
            </a:r>
            <a:endParaRPr/>
          </a:p>
          <a:p>
            <a:pPr marL="0" marR="0" lvl="0" indent="0" algn="l" rtl="0">
              <a:lnSpc>
                <a:spcPct val="100000"/>
              </a:lnSpc>
              <a:spcBef>
                <a:spcPts val="363"/>
              </a:spcBef>
              <a:spcAft>
                <a:spcPts val="0"/>
              </a:spcAft>
              <a:buClr>
                <a:schemeClr val="dk1"/>
              </a:buClr>
              <a:buSzPts val="1600"/>
              <a:buFont typeface="Roboto Light"/>
              <a:buNone/>
            </a:pPr>
            <a:r>
              <a:rPr lang="nl-NL" sz="1600" b="0" i="0" u="none" strike="noStrike" cap="none">
                <a:solidFill>
                  <a:schemeClr val="dk1"/>
                </a:solidFill>
                <a:latin typeface="Roboto Light"/>
                <a:ea typeface="Roboto Light"/>
                <a:cs typeface="Roboto Light"/>
                <a:sym typeface="Roboto Light"/>
              </a:rPr>
              <a:t>Size a limiting factor</a:t>
            </a:r>
            <a:endParaRPr/>
          </a:p>
          <a:p>
            <a:pPr marL="0" marR="0" lvl="0" indent="0" algn="l" rtl="0">
              <a:lnSpc>
                <a:spcPct val="100000"/>
              </a:lnSpc>
              <a:spcBef>
                <a:spcPts val="363"/>
              </a:spcBef>
              <a:spcAft>
                <a:spcPts val="0"/>
              </a:spcAft>
              <a:buClr>
                <a:schemeClr val="dk1"/>
              </a:buClr>
              <a:buSzPts val="1600"/>
              <a:buFont typeface="Roboto Light"/>
              <a:buNone/>
            </a:pPr>
            <a:endParaRPr sz="1600" b="0" i="0" u="none" strike="noStrike" cap="none">
              <a:solidFill>
                <a:schemeClr val="dk1"/>
              </a:solidFill>
              <a:latin typeface="Roboto Light"/>
              <a:ea typeface="Roboto Light"/>
              <a:cs typeface="Roboto Light"/>
              <a:sym typeface="Roboto Light"/>
            </a:endParaRPr>
          </a:p>
        </p:txBody>
      </p:sp>
      <p:cxnSp>
        <p:nvCxnSpPr>
          <p:cNvPr id="813" name="Google Shape;813;g24cadf15311_0_50"/>
          <p:cNvCxnSpPr/>
          <p:nvPr/>
        </p:nvCxnSpPr>
        <p:spPr>
          <a:xfrm>
            <a:off x="764685" y="3038767"/>
            <a:ext cx="9515400" cy="0"/>
          </a:xfrm>
          <a:prstGeom prst="straightConnector1">
            <a:avLst/>
          </a:prstGeom>
          <a:noFill/>
          <a:ln w="9525" cap="flat" cmpd="sng">
            <a:solidFill>
              <a:srgbClr val="4BB2FF"/>
            </a:solidFill>
            <a:prstDash val="dash"/>
            <a:miter lim="800000"/>
            <a:headEnd type="none" w="sm" len="sm"/>
            <a:tailEnd type="none" w="sm" len="sm"/>
          </a:ln>
        </p:spPr>
      </p:cxnSp>
      <p:cxnSp>
        <p:nvCxnSpPr>
          <p:cNvPr id="814" name="Google Shape;814;g24cadf15311_0_50"/>
          <p:cNvCxnSpPr/>
          <p:nvPr/>
        </p:nvCxnSpPr>
        <p:spPr>
          <a:xfrm>
            <a:off x="750831" y="3699160"/>
            <a:ext cx="9515400" cy="0"/>
          </a:xfrm>
          <a:prstGeom prst="straightConnector1">
            <a:avLst/>
          </a:prstGeom>
          <a:noFill/>
          <a:ln w="9525" cap="flat" cmpd="sng">
            <a:solidFill>
              <a:srgbClr val="4BB2FF"/>
            </a:solidFill>
            <a:prstDash val="dash"/>
            <a:miter lim="800000"/>
            <a:headEnd type="none" w="sm" len="sm"/>
            <a:tailEnd type="none" w="sm" len="sm"/>
          </a:ln>
        </p:spPr>
      </p:cxnSp>
      <p:cxnSp>
        <p:nvCxnSpPr>
          <p:cNvPr id="815" name="Google Shape;815;g24cadf15311_0_50"/>
          <p:cNvCxnSpPr/>
          <p:nvPr/>
        </p:nvCxnSpPr>
        <p:spPr>
          <a:xfrm>
            <a:off x="746216" y="5449449"/>
            <a:ext cx="9515400" cy="0"/>
          </a:xfrm>
          <a:prstGeom prst="straightConnector1">
            <a:avLst/>
          </a:prstGeom>
          <a:noFill/>
          <a:ln w="9525" cap="flat" cmpd="sng">
            <a:solidFill>
              <a:srgbClr val="4BB2FF"/>
            </a:solidFill>
            <a:prstDash val="dash"/>
            <a:miter lim="800000"/>
            <a:headEnd type="none" w="sm" len="sm"/>
            <a:tailEnd type="none" w="sm" len="sm"/>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g24cadf15311_0_12"/>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21" name="Google Shape;821;g24cadf15311_0_12"/>
          <p:cNvSpPr>
            <a:spLocks noGrp="1"/>
          </p:cNvSpPr>
          <p:nvPr>
            <p:ph type="dgm" idx="3"/>
          </p:nvPr>
        </p:nvSpPr>
        <p:spPr>
          <a:xfrm>
            <a:off x="577597" y="639038"/>
            <a:ext cx="117000" cy="102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22" name="Google Shape;822;g24cadf15311_0_12"/>
          <p:cNvSpPr txBox="1">
            <a:spLocks noGrp="1"/>
          </p:cNvSpPr>
          <p:nvPr>
            <p:ph type="ctrTitle"/>
          </p:nvPr>
        </p:nvSpPr>
        <p:spPr>
          <a:xfrm>
            <a:off x="764685" y="592266"/>
            <a:ext cx="10662900" cy="222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823" name="Google Shape;823;g24cadf15311_0_12"/>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Interaction, round 2</a:t>
            </a:r>
            <a:endParaRPr/>
          </a:p>
        </p:txBody>
      </p:sp>
      <p:sp>
        <p:nvSpPr>
          <p:cNvPr id="824" name="Google Shape;824;g24cadf15311_0_12"/>
          <p:cNvSpPr txBox="1">
            <a:spLocks noGrp="1"/>
          </p:cNvSpPr>
          <p:nvPr>
            <p:ph type="body" idx="5"/>
          </p:nvPr>
        </p:nvSpPr>
        <p:spPr>
          <a:xfrm>
            <a:off x="6756758" y="2006639"/>
            <a:ext cx="4670700" cy="4141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95"/>
              </a:buClr>
              <a:buSzPts val="1800"/>
              <a:buNone/>
            </a:pPr>
            <a:r>
              <a:rPr lang="nl-NL" sz="1800" b="1">
                <a:solidFill>
                  <a:srgbClr val="000095"/>
                </a:solidFill>
                <a:latin typeface="Roboto Medium"/>
                <a:ea typeface="Roboto Medium"/>
                <a:cs typeface="Roboto Medium"/>
                <a:sym typeface="Roboto Medium"/>
              </a:rPr>
              <a:t>2. Sector characteristics </a:t>
            </a:r>
            <a:endParaRPr/>
          </a:p>
          <a:p>
            <a:pPr marL="0" lvl="0" indent="0" algn="l" rtl="0">
              <a:lnSpc>
                <a:spcPct val="100000"/>
              </a:lnSpc>
              <a:spcBef>
                <a:spcPts val="0"/>
              </a:spcBef>
              <a:spcAft>
                <a:spcPts val="0"/>
              </a:spcAft>
              <a:buClr>
                <a:srgbClr val="000000"/>
              </a:buClr>
              <a:buSzPts val="1800"/>
              <a:buNone/>
            </a:pPr>
            <a:r>
              <a:rPr lang="nl-NL" sz="1800">
                <a:solidFill>
                  <a:srgbClr val="000000"/>
                </a:solidFill>
              </a:rPr>
              <a:t>Based on provisional sketch of challenges for the two sectors; </a:t>
            </a:r>
            <a:endParaRPr/>
          </a:p>
          <a:p>
            <a:pPr marL="285750" lvl="0" indent="-285750" algn="l" rtl="0">
              <a:lnSpc>
                <a:spcPct val="100000"/>
              </a:lnSpc>
              <a:spcBef>
                <a:spcPts val="0"/>
              </a:spcBef>
              <a:spcAft>
                <a:spcPts val="0"/>
              </a:spcAft>
              <a:buClr>
                <a:srgbClr val="4BB2FF"/>
              </a:buClr>
              <a:buSzPts val="1800"/>
              <a:buFont typeface="Roboto Light"/>
              <a:buChar char="→"/>
            </a:pPr>
            <a:r>
              <a:rPr lang="nl-NL" sz="1800"/>
              <a:t>First feedback on the design challenges as formulated per sector / your sector</a:t>
            </a:r>
            <a:endParaRPr sz="1800"/>
          </a:p>
          <a:p>
            <a:pPr marL="285750" lvl="0" indent="-285750" algn="l" rtl="0">
              <a:lnSpc>
                <a:spcPct val="100000"/>
              </a:lnSpc>
              <a:spcBef>
                <a:spcPts val="0"/>
              </a:spcBef>
              <a:spcAft>
                <a:spcPts val="0"/>
              </a:spcAft>
              <a:buClr>
                <a:srgbClr val="4BB2FF"/>
              </a:buClr>
              <a:buSzPts val="1800"/>
              <a:buFont typeface="Roboto Light"/>
              <a:buChar char="→"/>
            </a:pPr>
            <a:r>
              <a:rPr lang="nl-NL" sz="1800"/>
              <a:t>On what level (sector, product category, product, component) should or could this input be defined?</a:t>
            </a:r>
            <a:endParaRPr sz="1800"/>
          </a:p>
          <a:p>
            <a:pPr marL="285750" lvl="0" indent="-285750" algn="l" rtl="0">
              <a:lnSpc>
                <a:spcPct val="100000"/>
              </a:lnSpc>
              <a:spcBef>
                <a:spcPts val="0"/>
              </a:spcBef>
              <a:spcAft>
                <a:spcPts val="0"/>
              </a:spcAft>
              <a:buClr>
                <a:srgbClr val="4BB2FF"/>
              </a:buClr>
              <a:buSzPts val="1800"/>
              <a:buFont typeface="Roboto Light"/>
              <a:buChar char="→"/>
            </a:pPr>
            <a:r>
              <a:rPr lang="nl-NL" sz="1800"/>
              <a:t>Is this sector input relevant and of added value for life cycle considerations?</a:t>
            </a:r>
            <a:endParaRPr sz="1800"/>
          </a:p>
          <a:p>
            <a:pPr marL="719999" marR="0" lvl="3" indent="-384299" algn="l" rtl="0">
              <a:lnSpc>
                <a:spcPct val="100000"/>
              </a:lnSpc>
              <a:spcBef>
                <a:spcPts val="0"/>
              </a:spcBef>
              <a:spcAft>
                <a:spcPts val="0"/>
              </a:spcAft>
              <a:buClr>
                <a:srgbClr val="4BB2FF"/>
              </a:buClr>
              <a:buSzPts val="1800"/>
              <a:buFont typeface="Roboto Light"/>
              <a:buChar char="•"/>
            </a:pPr>
            <a:r>
              <a:rPr lang="nl-NL"/>
              <a:t>E.g. how to deal with broad range of challenges on value system level?</a:t>
            </a:r>
            <a:endParaRPr/>
          </a:p>
          <a:p>
            <a:pPr marL="285750" lvl="0" indent="-285750" algn="l" rtl="0">
              <a:lnSpc>
                <a:spcPct val="100000"/>
              </a:lnSpc>
              <a:spcBef>
                <a:spcPts val="0"/>
              </a:spcBef>
              <a:spcAft>
                <a:spcPts val="0"/>
              </a:spcAft>
              <a:buClr>
                <a:srgbClr val="4BB2FF"/>
              </a:buClr>
              <a:buSzPts val="1800"/>
              <a:buFont typeface="Roboto Light"/>
              <a:buChar char="→"/>
            </a:pPr>
            <a:r>
              <a:rPr lang="nl-NL" sz="1800"/>
              <a:t>Are there consequences of this differentiation regarding design process, -capabilities and -inputs</a:t>
            </a:r>
            <a:endParaRPr sz="1800"/>
          </a:p>
          <a:p>
            <a:pPr marL="0" lvl="0" indent="0" algn="l" rtl="0">
              <a:lnSpc>
                <a:spcPct val="100000"/>
              </a:lnSpc>
              <a:spcBef>
                <a:spcPts val="0"/>
              </a:spcBef>
              <a:spcAft>
                <a:spcPts val="0"/>
              </a:spcAft>
              <a:buNone/>
            </a:pPr>
            <a:endParaRPr sz="1800"/>
          </a:p>
        </p:txBody>
      </p:sp>
      <p:grpSp>
        <p:nvGrpSpPr>
          <p:cNvPr id="825" name="Google Shape;825;g24cadf15311_0_12"/>
          <p:cNvGrpSpPr/>
          <p:nvPr/>
        </p:nvGrpSpPr>
        <p:grpSpPr>
          <a:xfrm rot="10800000" flipH="1">
            <a:off x="4330437" y="2095644"/>
            <a:ext cx="104395" cy="2666520"/>
            <a:chOff x="4801149" y="2915439"/>
            <a:chExt cx="126847" cy="3240000"/>
          </a:xfrm>
        </p:grpSpPr>
        <p:cxnSp>
          <p:nvCxnSpPr>
            <p:cNvPr id="826" name="Google Shape;826;g24cadf15311_0_12"/>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827" name="Google Shape;827;g24cadf15311_0_12"/>
            <p:cNvSpPr/>
            <p:nvPr/>
          </p:nvSpPr>
          <p:spPr>
            <a:xfrm rot="5400000">
              <a:off x="4823296" y="4496654"/>
              <a:ext cx="131700" cy="7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828" name="Google Shape;828;g24cadf15311_0_12"/>
          <p:cNvSpPr txBox="1"/>
          <p:nvPr/>
        </p:nvSpPr>
        <p:spPr>
          <a:xfrm>
            <a:off x="1242142" y="3213375"/>
            <a:ext cx="2203200" cy="51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a:solidFill>
                  <a:srgbClr val="202124"/>
                </a:solidFill>
                <a:latin typeface="Roboto Light"/>
                <a:ea typeface="Roboto Light"/>
                <a:cs typeface="Roboto Light"/>
                <a:sym typeface="Roboto Light"/>
              </a:rPr>
              <a:t>second </a:t>
            </a:r>
            <a:r>
              <a:rPr lang="nl-NL" sz="2400" b="1" i="0" u="none" strike="noStrike" cap="none">
                <a:solidFill>
                  <a:srgbClr val="202124"/>
                </a:solidFill>
                <a:latin typeface="Roboto Light"/>
                <a:ea typeface="Roboto Light"/>
                <a:cs typeface="Roboto Light"/>
                <a:sym typeface="Roboto Light"/>
              </a:rPr>
              <a:t>topic for discussion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g24ce9ae2ee3_11_8"/>
          <p:cNvSpPr txBox="1"/>
          <p:nvPr/>
        </p:nvSpPr>
        <p:spPr>
          <a:xfrm>
            <a:off x="1179871" y="2936557"/>
            <a:ext cx="3988200" cy="985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3200">
                <a:solidFill>
                  <a:schemeClr val="lt1"/>
                </a:solidFill>
                <a:latin typeface="Roboto Medium"/>
                <a:ea typeface="Roboto Medium"/>
                <a:cs typeface="Roboto Medium"/>
                <a:sym typeface="Roboto Medium"/>
              </a:rPr>
              <a:t>What more is to be discussed</a:t>
            </a:r>
            <a:endParaRPr sz="3200" b="0" i="0" u="none" strike="noStrike" cap="none">
              <a:solidFill>
                <a:schemeClr val="lt1"/>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4c077cfb79_1_0"/>
          <p:cNvSpPr>
            <a:spLocks noGrp="1"/>
          </p:cNvSpPr>
          <p:nvPr>
            <p:ph type="dgm" idx="2"/>
          </p:nvPr>
        </p:nvSpPr>
        <p:spPr>
          <a:xfrm rot="-5400000">
            <a:off x="-419532" y="5736898"/>
            <a:ext cx="1552800" cy="831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66" name="Google Shape;166;g24c077cfb79_1_0"/>
          <p:cNvSpPr>
            <a:spLocks noGrp="1"/>
          </p:cNvSpPr>
          <p:nvPr>
            <p:ph type="dgm" idx="3"/>
          </p:nvPr>
        </p:nvSpPr>
        <p:spPr>
          <a:xfrm>
            <a:off x="577597" y="639038"/>
            <a:ext cx="117000" cy="102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67" name="Google Shape;167;g24c077cfb79_1_0"/>
          <p:cNvSpPr txBox="1">
            <a:spLocks noGrp="1"/>
          </p:cNvSpPr>
          <p:nvPr>
            <p:ph type="ctrTitle"/>
          </p:nvPr>
        </p:nvSpPr>
        <p:spPr>
          <a:xfrm>
            <a:off x="764685" y="592266"/>
            <a:ext cx="10662900" cy="2223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168" name="Google Shape;168;g24c077cfb79_1_0"/>
          <p:cNvSpPr txBox="1">
            <a:spLocks noGrp="1"/>
          </p:cNvSpPr>
          <p:nvPr>
            <p:ph type="body" idx="1"/>
          </p:nvPr>
        </p:nvSpPr>
        <p:spPr>
          <a:xfrm>
            <a:off x="771992" y="970484"/>
            <a:ext cx="10647900" cy="880200"/>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 Cycle Design, blocks </a:t>
            </a:r>
            <a:endParaRPr/>
          </a:p>
        </p:txBody>
      </p:sp>
      <p:sp>
        <p:nvSpPr>
          <p:cNvPr id="169" name="Google Shape;169;g24c077cfb79_1_0"/>
          <p:cNvSpPr txBox="1">
            <a:spLocks noGrp="1"/>
          </p:cNvSpPr>
          <p:nvPr>
            <p:ph type="body" idx="5"/>
          </p:nvPr>
        </p:nvSpPr>
        <p:spPr>
          <a:xfrm>
            <a:off x="6756758" y="2006639"/>
            <a:ext cx="4670700" cy="414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363"/>
              </a:spcBef>
              <a:spcAft>
                <a:spcPts val="0"/>
              </a:spcAft>
              <a:buClr>
                <a:schemeClr val="dk1"/>
              </a:buClr>
              <a:buSzPts val="2400"/>
              <a:buFont typeface="Roboto Light"/>
              <a:buNone/>
            </a:pPr>
            <a:r>
              <a:rPr lang="nl-NL" sz="2400">
                <a:solidFill>
                  <a:srgbClr val="202124"/>
                </a:solidFill>
              </a:rPr>
              <a:t>How do designers (= you) apply Life Cycle Design in their daily practice?</a:t>
            </a:r>
            <a:endParaRPr sz="2400">
              <a:solidFill>
                <a:srgbClr val="202124"/>
              </a:solidFill>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endParaRPr>
          </a:p>
          <a:p>
            <a:pPr marL="0" marR="0" lvl="0" indent="0" algn="l" rtl="0">
              <a:lnSpc>
                <a:spcPct val="100000"/>
              </a:lnSpc>
              <a:spcBef>
                <a:spcPts val="363"/>
              </a:spcBef>
              <a:spcAft>
                <a:spcPts val="0"/>
              </a:spcAft>
              <a:buClr>
                <a:schemeClr val="dk1"/>
              </a:buClr>
              <a:buSzPts val="2400"/>
              <a:buFont typeface="Roboto Light"/>
              <a:buNone/>
            </a:pPr>
            <a:r>
              <a:rPr lang="nl-NL" sz="2400">
                <a:solidFill>
                  <a:srgbClr val="202124"/>
                </a:solidFill>
              </a:rPr>
              <a:t>Validation of integrale design model on Life Cycle / circular design?</a:t>
            </a:r>
            <a:endParaRPr sz="2400">
              <a:solidFill>
                <a:srgbClr val="202124"/>
              </a:solidFill>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latin typeface="Roboto Light"/>
              <a:ea typeface="Roboto Light"/>
              <a:cs typeface="Roboto Light"/>
              <a:sym typeface="Roboto Light"/>
            </a:endParaRPr>
          </a:p>
        </p:txBody>
      </p:sp>
      <p:grpSp>
        <p:nvGrpSpPr>
          <p:cNvPr id="170" name="Google Shape;170;g24c077cfb79_1_0"/>
          <p:cNvGrpSpPr/>
          <p:nvPr/>
        </p:nvGrpSpPr>
        <p:grpSpPr>
          <a:xfrm rot="10800000" flipH="1">
            <a:off x="4330437" y="2188004"/>
            <a:ext cx="104395" cy="2666520"/>
            <a:chOff x="4801149" y="2915439"/>
            <a:chExt cx="126847" cy="3240000"/>
          </a:xfrm>
        </p:grpSpPr>
        <p:cxnSp>
          <p:nvCxnSpPr>
            <p:cNvPr id="171" name="Google Shape;171;g24c077cfb79_1_0"/>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172" name="Google Shape;172;g24c077cfb79_1_0"/>
            <p:cNvSpPr/>
            <p:nvPr/>
          </p:nvSpPr>
          <p:spPr>
            <a:xfrm rot="5400000">
              <a:off x="4823296" y="4496654"/>
              <a:ext cx="131700" cy="77700"/>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173" name="Google Shape;173;g24c077cfb79_1_0"/>
          <p:cNvSpPr txBox="1"/>
          <p:nvPr/>
        </p:nvSpPr>
        <p:spPr>
          <a:xfrm>
            <a:off x="1242142" y="3185667"/>
            <a:ext cx="2203200" cy="51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a:solidFill>
                  <a:srgbClr val="202124"/>
                </a:solidFill>
                <a:latin typeface="Roboto Light"/>
                <a:ea typeface="Roboto Light"/>
                <a:cs typeface="Roboto Light"/>
                <a:sym typeface="Roboto Light"/>
              </a:rPr>
              <a:t>Two subjects for this exploratory session </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25"/>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39" name="Google Shape;839;p25"/>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840" name="Google Shape;840;p25"/>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841" name="Google Shape;841;p25"/>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 Cycle Design </a:t>
            </a:r>
            <a:endParaRPr/>
          </a:p>
        </p:txBody>
      </p:sp>
      <p:sp>
        <p:nvSpPr>
          <p:cNvPr id="842" name="Google Shape;842;p25"/>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D1D2D4"/>
              </a:buClr>
              <a:buSzPts val="2400"/>
              <a:buFont typeface="Roboto Light"/>
              <a:buNone/>
            </a:pPr>
            <a:r>
              <a:rPr lang="nl-NL" sz="2400">
                <a:solidFill>
                  <a:srgbClr val="D1D2D4"/>
                </a:solidFill>
                <a:latin typeface="Roboto Light"/>
                <a:ea typeface="Roboto Light"/>
                <a:cs typeface="Roboto Light"/>
                <a:sym typeface="Roboto Light"/>
              </a:rPr>
              <a:t>Current status in design practice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a:solidFill>
                  <a:srgbClr val="D1D2D4"/>
                </a:solidFill>
                <a:latin typeface="Roboto Light"/>
                <a:ea typeface="Roboto Light"/>
                <a:cs typeface="Roboto Light"/>
                <a:sym typeface="Roboto Light"/>
              </a:rPr>
              <a:t>Framework to scope Life Cycle Design elements </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a:solidFill>
                  <a:srgbClr val="D1D2D4"/>
                </a:solidFill>
                <a:latin typeface="Roboto Light"/>
                <a:ea typeface="Roboto Light"/>
                <a:cs typeface="Roboto Light"/>
                <a:sym typeface="Roboto Light"/>
              </a:rPr>
              <a:t>Applying the framework for two sectors</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lvl="0" indent="0" algn="l" rtl="0">
              <a:lnSpc>
                <a:spcPct val="155000"/>
              </a:lnSpc>
              <a:spcBef>
                <a:spcPts val="363"/>
              </a:spcBef>
              <a:spcAft>
                <a:spcPts val="0"/>
              </a:spcAft>
              <a:buClr>
                <a:srgbClr val="000095"/>
              </a:buClr>
              <a:buSzPts val="2400"/>
              <a:buNone/>
            </a:pPr>
            <a:r>
              <a:rPr lang="nl-NL" sz="2400" b="1">
                <a:solidFill>
                  <a:srgbClr val="000095"/>
                </a:solidFill>
                <a:latin typeface="Roboto Medium"/>
                <a:ea typeface="Roboto Medium"/>
                <a:cs typeface="Roboto Medium"/>
                <a:sym typeface="Roboto Medium"/>
              </a:rPr>
              <a:t>Conclusions and subject for further debate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latin typeface="Roboto Light"/>
              <a:ea typeface="Roboto Light"/>
              <a:cs typeface="Roboto Light"/>
              <a:sym typeface="Roboto Light"/>
            </a:endParaRPr>
          </a:p>
        </p:txBody>
      </p:sp>
      <p:grpSp>
        <p:nvGrpSpPr>
          <p:cNvPr id="843" name="Google Shape;843;p25"/>
          <p:cNvGrpSpPr/>
          <p:nvPr/>
        </p:nvGrpSpPr>
        <p:grpSpPr>
          <a:xfrm rot="10800000" flipH="1">
            <a:off x="4330320" y="2188133"/>
            <a:ext cx="104392" cy="2666452"/>
            <a:chOff x="4801149" y="2915439"/>
            <a:chExt cx="126847" cy="3240000"/>
          </a:xfrm>
        </p:grpSpPr>
        <p:cxnSp>
          <p:nvCxnSpPr>
            <p:cNvPr id="844" name="Google Shape;844;p25"/>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845" name="Google Shape;845;p25"/>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846" name="Google Shape;846;p25"/>
          <p:cNvSpPr txBox="1"/>
          <p:nvPr/>
        </p:nvSpPr>
        <p:spPr>
          <a:xfrm>
            <a:off x="1242142" y="3185667"/>
            <a:ext cx="2203100" cy="5181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Content of exploration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a:spLocks noGrp="1"/>
          </p:cNvSpPr>
          <p:nvPr>
            <p:ph type="dgm" idx="2"/>
          </p:nvPr>
        </p:nvSpPr>
        <p:spPr>
          <a:xfrm rot="-5400000">
            <a:off x="-419583" y="5736899"/>
            <a:ext cx="1552849" cy="83048"/>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79" name="Google Shape;179;p5"/>
          <p:cNvSpPr>
            <a:spLocks noGrp="1"/>
          </p:cNvSpPr>
          <p:nvPr>
            <p:ph type="dgm" idx="3"/>
          </p:nvPr>
        </p:nvSpPr>
        <p:spPr>
          <a:xfrm>
            <a:off x="577597" y="639038"/>
            <a:ext cx="116890" cy="102255"/>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80" name="Google Shape;180;p5"/>
          <p:cNvSpPr txBox="1">
            <a:spLocks noGrp="1"/>
          </p:cNvSpPr>
          <p:nvPr>
            <p:ph type="ctrTitle"/>
          </p:nvPr>
        </p:nvSpPr>
        <p:spPr>
          <a:xfrm>
            <a:off x="764685" y="592266"/>
            <a:ext cx="10662913" cy="222284"/>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900"/>
              <a:buFont typeface="Roboto Medium"/>
              <a:buNone/>
            </a:pPr>
            <a:r>
              <a:rPr lang="nl-NL"/>
              <a:t>Explorative session May 31th 2023</a:t>
            </a:r>
            <a:endParaRPr/>
          </a:p>
        </p:txBody>
      </p:sp>
      <p:sp>
        <p:nvSpPr>
          <p:cNvPr id="181" name="Google Shape;181;p5"/>
          <p:cNvSpPr txBox="1">
            <a:spLocks noGrp="1"/>
          </p:cNvSpPr>
          <p:nvPr>
            <p:ph type="body" idx="1"/>
          </p:nvPr>
        </p:nvSpPr>
        <p:spPr>
          <a:xfrm>
            <a:off x="771992" y="970484"/>
            <a:ext cx="10648016" cy="880221"/>
          </a:xfrm>
          <a:prstGeom prst="rect">
            <a:avLst/>
          </a:prstGeom>
          <a:noFill/>
          <a:ln>
            <a:noFill/>
          </a:ln>
        </p:spPr>
        <p:txBody>
          <a:bodyPr spcFirstLastPara="1" wrap="square" lIns="0" tIns="0" rIns="0" bIns="0" anchor="t" anchorCtr="0">
            <a:noAutofit/>
          </a:bodyPr>
          <a:lstStyle/>
          <a:p>
            <a:pPr marL="0" lvl="0" indent="0" algn="l" rtl="0">
              <a:lnSpc>
                <a:spcPct val="116250"/>
              </a:lnSpc>
              <a:spcBef>
                <a:spcPts val="0"/>
              </a:spcBef>
              <a:spcAft>
                <a:spcPts val="0"/>
              </a:spcAft>
              <a:buClr>
                <a:srgbClr val="000095"/>
              </a:buClr>
              <a:buSzPts val="3200"/>
              <a:buNone/>
            </a:pPr>
            <a:r>
              <a:rPr lang="nl-NL"/>
              <a:t>Life Cycle Design </a:t>
            </a:r>
            <a:endParaRPr/>
          </a:p>
        </p:txBody>
      </p:sp>
      <p:sp>
        <p:nvSpPr>
          <p:cNvPr id="182" name="Google Shape;182;p5"/>
          <p:cNvSpPr txBox="1">
            <a:spLocks noGrp="1"/>
          </p:cNvSpPr>
          <p:nvPr>
            <p:ph type="body" idx="5"/>
          </p:nvPr>
        </p:nvSpPr>
        <p:spPr>
          <a:xfrm>
            <a:off x="6756758" y="2006639"/>
            <a:ext cx="4670840" cy="4141612"/>
          </a:xfrm>
          <a:prstGeom prst="rect">
            <a:avLst/>
          </a:prstGeom>
          <a:noFill/>
          <a:ln>
            <a:noFill/>
          </a:ln>
        </p:spPr>
        <p:txBody>
          <a:bodyPr spcFirstLastPara="1" wrap="square" lIns="0" tIns="0" rIns="0" bIns="0" anchor="t" anchorCtr="0">
            <a:noAutofit/>
          </a:bodyPr>
          <a:lstStyle/>
          <a:p>
            <a:pPr marL="0" lvl="0" indent="0" algn="l" rtl="0">
              <a:lnSpc>
                <a:spcPct val="155000"/>
              </a:lnSpc>
              <a:spcBef>
                <a:spcPts val="0"/>
              </a:spcBef>
              <a:spcAft>
                <a:spcPts val="0"/>
              </a:spcAft>
              <a:buClr>
                <a:srgbClr val="000095"/>
              </a:buClr>
              <a:buSzPts val="2400"/>
              <a:buNone/>
            </a:pPr>
            <a:r>
              <a:rPr lang="nl-NL" sz="2400" b="1">
                <a:solidFill>
                  <a:srgbClr val="000095"/>
                </a:solidFill>
                <a:latin typeface="Roboto Medium"/>
                <a:ea typeface="Roboto Medium"/>
                <a:cs typeface="Roboto Medium"/>
                <a:sym typeface="Roboto Medium"/>
              </a:rPr>
              <a:t>Current status in design practice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b="0" i="0">
                <a:solidFill>
                  <a:srgbClr val="D1D2D4"/>
                </a:solidFill>
                <a:latin typeface="Roboto Light"/>
                <a:ea typeface="Roboto Light"/>
                <a:cs typeface="Roboto Light"/>
                <a:sym typeface="Roboto Light"/>
              </a:rPr>
              <a:t>Framework to scope </a:t>
            </a:r>
            <a:r>
              <a:rPr lang="nl-NL" sz="2400">
                <a:solidFill>
                  <a:srgbClr val="D1D2D4"/>
                </a:solidFill>
                <a:latin typeface="Roboto Light"/>
                <a:ea typeface="Roboto Light"/>
                <a:cs typeface="Roboto Light"/>
                <a:sym typeface="Roboto Light"/>
              </a:rPr>
              <a:t>Life Cycle Design </a:t>
            </a:r>
            <a:r>
              <a:rPr lang="nl-NL" sz="2400" b="0" i="0">
                <a:solidFill>
                  <a:srgbClr val="D1D2D4"/>
                </a:solidFill>
                <a:latin typeface="Roboto Light"/>
                <a:ea typeface="Roboto Light"/>
                <a:cs typeface="Roboto Light"/>
                <a:sym typeface="Roboto Light"/>
              </a:rPr>
              <a:t>elements </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b="0" i="0">
                <a:solidFill>
                  <a:srgbClr val="D1D2D4"/>
                </a:solidFill>
                <a:latin typeface="Roboto Light"/>
                <a:ea typeface="Roboto Light"/>
                <a:cs typeface="Roboto Light"/>
                <a:sym typeface="Roboto Light"/>
              </a:rPr>
              <a:t>Applying the framework for two sectors</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D1D2D4"/>
              </a:solidFill>
              <a:latin typeface="Roboto Light"/>
              <a:ea typeface="Roboto Light"/>
              <a:cs typeface="Roboto Light"/>
              <a:sym typeface="Roboto Light"/>
            </a:endParaRPr>
          </a:p>
          <a:p>
            <a:pPr marL="0" marR="0" lvl="0" indent="0" algn="l" rtl="0">
              <a:lnSpc>
                <a:spcPct val="100000"/>
              </a:lnSpc>
              <a:spcBef>
                <a:spcPts val="363"/>
              </a:spcBef>
              <a:spcAft>
                <a:spcPts val="0"/>
              </a:spcAft>
              <a:buClr>
                <a:srgbClr val="D1D2D4"/>
              </a:buClr>
              <a:buSzPts val="2400"/>
              <a:buFont typeface="Roboto Light"/>
              <a:buNone/>
            </a:pPr>
            <a:r>
              <a:rPr lang="nl-NL" sz="2400" b="0" i="0">
                <a:solidFill>
                  <a:srgbClr val="D1D2D4"/>
                </a:solidFill>
                <a:latin typeface="Roboto Light"/>
                <a:ea typeface="Roboto Light"/>
                <a:cs typeface="Roboto Light"/>
                <a:sym typeface="Roboto Light"/>
              </a:rPr>
              <a:t>Conclusions and subject for further debate</a:t>
            </a:r>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b="0" i="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solidFill>
                <a:srgbClr val="202124"/>
              </a:solidFill>
              <a:latin typeface="Roboto Light"/>
              <a:ea typeface="Roboto Light"/>
              <a:cs typeface="Roboto Light"/>
              <a:sym typeface="Roboto Light"/>
            </a:endParaRPr>
          </a:p>
          <a:p>
            <a:pPr marL="0" marR="0" lvl="0" indent="0" algn="l" rtl="0">
              <a:lnSpc>
                <a:spcPct val="100000"/>
              </a:lnSpc>
              <a:spcBef>
                <a:spcPts val="363"/>
              </a:spcBef>
              <a:spcAft>
                <a:spcPts val="0"/>
              </a:spcAft>
              <a:buClr>
                <a:schemeClr val="dk1"/>
              </a:buClr>
              <a:buSzPts val="2400"/>
              <a:buFont typeface="Roboto Light"/>
              <a:buNone/>
            </a:pPr>
            <a:endParaRPr sz="2400">
              <a:latin typeface="Roboto Light"/>
              <a:ea typeface="Roboto Light"/>
              <a:cs typeface="Roboto Light"/>
              <a:sym typeface="Roboto Light"/>
            </a:endParaRPr>
          </a:p>
        </p:txBody>
      </p:sp>
      <p:grpSp>
        <p:nvGrpSpPr>
          <p:cNvPr id="183" name="Google Shape;183;p5"/>
          <p:cNvGrpSpPr/>
          <p:nvPr/>
        </p:nvGrpSpPr>
        <p:grpSpPr>
          <a:xfrm rot="10800000" flipH="1">
            <a:off x="4330320" y="2188133"/>
            <a:ext cx="104392" cy="2666452"/>
            <a:chOff x="4801149" y="2915439"/>
            <a:chExt cx="126847" cy="3240000"/>
          </a:xfrm>
        </p:grpSpPr>
        <p:cxnSp>
          <p:nvCxnSpPr>
            <p:cNvPr id="184" name="Google Shape;184;p5"/>
            <p:cNvCxnSpPr/>
            <p:nvPr/>
          </p:nvCxnSpPr>
          <p:spPr>
            <a:xfrm rot="10800000">
              <a:off x="4801149" y="2915439"/>
              <a:ext cx="0" cy="3240000"/>
            </a:xfrm>
            <a:prstGeom prst="straightConnector1">
              <a:avLst/>
            </a:prstGeom>
            <a:noFill/>
            <a:ln w="9525" cap="flat" cmpd="sng">
              <a:solidFill>
                <a:schemeClr val="dk1"/>
              </a:solidFill>
              <a:prstDash val="solid"/>
              <a:miter lim="800000"/>
              <a:headEnd type="none" w="sm" len="sm"/>
              <a:tailEnd type="none" w="sm" len="sm"/>
            </a:ln>
          </p:spPr>
        </p:cxnSp>
        <p:sp>
          <p:nvSpPr>
            <p:cNvPr id="185" name="Google Shape;185;p5"/>
            <p:cNvSpPr/>
            <p:nvPr/>
          </p:nvSpPr>
          <p:spPr>
            <a:xfrm rot="5400000">
              <a:off x="4823317" y="4496546"/>
              <a:ext cx="131571" cy="77786"/>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81" b="0" i="0" u="none" strike="noStrike" cap="none">
                <a:solidFill>
                  <a:srgbClr val="FF5D61"/>
                </a:solidFill>
                <a:latin typeface="Arial"/>
                <a:ea typeface="Arial"/>
                <a:cs typeface="Arial"/>
                <a:sym typeface="Arial"/>
              </a:endParaRPr>
            </a:p>
          </p:txBody>
        </p:sp>
      </p:grpSp>
      <p:sp>
        <p:nvSpPr>
          <p:cNvPr id="186" name="Google Shape;186;p5"/>
          <p:cNvSpPr txBox="1"/>
          <p:nvPr/>
        </p:nvSpPr>
        <p:spPr>
          <a:xfrm>
            <a:off x="1242142" y="3185667"/>
            <a:ext cx="2203100" cy="5181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02124"/>
              </a:buClr>
              <a:buSzPts val="2400"/>
              <a:buFont typeface="Roboto Light"/>
              <a:buNone/>
            </a:pPr>
            <a:r>
              <a:rPr lang="nl-NL" sz="2400" b="1" i="0" u="none" strike="noStrike" cap="none">
                <a:solidFill>
                  <a:srgbClr val="202124"/>
                </a:solidFill>
                <a:latin typeface="Roboto Light"/>
                <a:ea typeface="Roboto Light"/>
                <a:cs typeface="Roboto Light"/>
                <a:sym typeface="Roboto Light"/>
              </a:rPr>
              <a:t>Content of exploration</a:t>
            </a:r>
            <a:endParaRPr sz="2400" b="1" i="0" u="none" strike="noStrike" cap="none">
              <a:solidFill>
                <a:schemeClr val="dk1"/>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p:nvPr/>
        </p:nvSpPr>
        <p:spPr>
          <a:xfrm>
            <a:off x="514250" y="912150"/>
            <a:ext cx="10861800" cy="3434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Font typeface="Arial"/>
              <a:buNone/>
            </a:pPr>
            <a:r>
              <a:rPr lang="nl-NL" sz="3100" i="1">
                <a:solidFill>
                  <a:schemeClr val="dk1"/>
                </a:solidFill>
                <a:latin typeface="Roboto Medium"/>
                <a:ea typeface="Roboto Medium"/>
                <a:cs typeface="Roboto Medium"/>
                <a:sym typeface="Roboto Medium"/>
              </a:rPr>
              <a:t>Let’s dive into LCD and have a quick brainstorm!</a:t>
            </a:r>
            <a:endParaRPr sz="3100" i="1">
              <a:solidFill>
                <a:schemeClr val="dk1"/>
              </a:solidFill>
              <a:latin typeface="Roboto Medium"/>
              <a:ea typeface="Roboto Medium"/>
              <a:cs typeface="Roboto Medium"/>
              <a:sym typeface="Roboto Medium"/>
            </a:endParaRPr>
          </a:p>
          <a:p>
            <a:pPr marL="0" marR="0" lvl="0" indent="0" algn="l" rtl="0">
              <a:spcBef>
                <a:spcPts val="0"/>
              </a:spcBef>
              <a:spcAft>
                <a:spcPts val="0"/>
              </a:spcAft>
              <a:buNone/>
            </a:pPr>
            <a:endParaRPr sz="3100">
              <a:solidFill>
                <a:schemeClr val="dk1"/>
              </a:solidFill>
              <a:latin typeface="Roboto Medium"/>
              <a:ea typeface="Roboto Medium"/>
              <a:cs typeface="Roboto Medium"/>
              <a:sym typeface="Roboto Medium"/>
            </a:endParaRPr>
          </a:p>
          <a:p>
            <a:pPr marL="0" lvl="0" indent="0" algn="l" rtl="0">
              <a:lnSpc>
                <a:spcPct val="107916"/>
              </a:lnSpc>
              <a:spcBef>
                <a:spcPts val="0"/>
              </a:spcBef>
              <a:spcAft>
                <a:spcPts val="0"/>
              </a:spcAft>
              <a:buSzPts val="1100"/>
              <a:buNone/>
            </a:pPr>
            <a:r>
              <a:rPr lang="nl-NL" sz="2300">
                <a:solidFill>
                  <a:schemeClr val="dk1"/>
                </a:solidFill>
              </a:rPr>
              <a:t>Pick a product (couch or consumer electronics) and discuss the following questions:</a:t>
            </a:r>
            <a:endParaRPr sz="2300">
              <a:solidFill>
                <a:schemeClr val="dk1"/>
              </a:solidFill>
            </a:endParaRPr>
          </a:p>
          <a:p>
            <a:pPr marL="0" lvl="0" indent="0" algn="l" rtl="0">
              <a:lnSpc>
                <a:spcPct val="107916"/>
              </a:lnSpc>
              <a:spcBef>
                <a:spcPts val="0"/>
              </a:spcBef>
              <a:spcAft>
                <a:spcPts val="0"/>
              </a:spcAft>
              <a:buClr>
                <a:schemeClr val="dk1"/>
              </a:buClr>
              <a:buSzPts val="1100"/>
              <a:buFont typeface="Arial"/>
              <a:buNone/>
            </a:pPr>
            <a:endParaRPr sz="2300">
              <a:solidFill>
                <a:schemeClr val="dk1"/>
              </a:solidFill>
            </a:endParaRPr>
          </a:p>
          <a:p>
            <a:pPr marL="457200" lvl="0" indent="-374650" algn="l" rtl="0">
              <a:lnSpc>
                <a:spcPct val="107916"/>
              </a:lnSpc>
              <a:spcBef>
                <a:spcPts val="0"/>
              </a:spcBef>
              <a:spcAft>
                <a:spcPts val="0"/>
              </a:spcAft>
              <a:buClr>
                <a:schemeClr val="dk1"/>
              </a:buClr>
              <a:buSzPts val="2300"/>
              <a:buAutoNum type="arabicPeriod"/>
            </a:pPr>
            <a:r>
              <a:rPr lang="nl-NL" sz="2300">
                <a:solidFill>
                  <a:schemeClr val="dk1"/>
                </a:solidFill>
              </a:rPr>
              <a:t>End-of-life: what is necessary to take it apart and reuse as much of the product as possible? What makes it easy / difficult?</a:t>
            </a:r>
            <a:endParaRPr sz="2300">
              <a:solidFill>
                <a:schemeClr val="dk1"/>
              </a:solidFill>
            </a:endParaRPr>
          </a:p>
          <a:p>
            <a:pPr marL="457200" lvl="0" indent="0" algn="l" rtl="0">
              <a:lnSpc>
                <a:spcPct val="107916"/>
              </a:lnSpc>
              <a:spcBef>
                <a:spcPts val="0"/>
              </a:spcBef>
              <a:spcAft>
                <a:spcPts val="0"/>
              </a:spcAft>
              <a:buNone/>
            </a:pPr>
            <a:endParaRPr sz="3700">
              <a:solidFill>
                <a:schemeClr val="dk1"/>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4bd308bf4a_1_0"/>
          <p:cNvSpPr txBox="1"/>
          <p:nvPr/>
        </p:nvSpPr>
        <p:spPr>
          <a:xfrm>
            <a:off x="514250" y="912150"/>
            <a:ext cx="10861800" cy="4962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Font typeface="Arial"/>
              <a:buNone/>
            </a:pPr>
            <a:r>
              <a:rPr lang="nl-NL" sz="3100" i="1">
                <a:solidFill>
                  <a:schemeClr val="dk1"/>
                </a:solidFill>
                <a:latin typeface="Roboto Medium"/>
                <a:ea typeface="Roboto Medium"/>
                <a:cs typeface="Roboto Medium"/>
                <a:sym typeface="Roboto Medium"/>
              </a:rPr>
              <a:t>Let’s dive into LCD and have a quick, explorative brainstorm!</a:t>
            </a:r>
            <a:endParaRPr sz="3100" i="1">
              <a:solidFill>
                <a:schemeClr val="dk1"/>
              </a:solidFill>
              <a:latin typeface="Roboto Medium"/>
              <a:ea typeface="Roboto Medium"/>
              <a:cs typeface="Roboto Medium"/>
              <a:sym typeface="Roboto Medium"/>
            </a:endParaRPr>
          </a:p>
          <a:p>
            <a:pPr marL="0" marR="0" lvl="0" indent="0" algn="l" rtl="0">
              <a:spcBef>
                <a:spcPts val="0"/>
              </a:spcBef>
              <a:spcAft>
                <a:spcPts val="0"/>
              </a:spcAft>
              <a:buNone/>
            </a:pPr>
            <a:endParaRPr sz="3100">
              <a:solidFill>
                <a:schemeClr val="dk1"/>
              </a:solidFill>
              <a:latin typeface="Roboto Medium"/>
              <a:ea typeface="Roboto Medium"/>
              <a:cs typeface="Roboto Medium"/>
              <a:sym typeface="Roboto Medium"/>
            </a:endParaRPr>
          </a:p>
          <a:p>
            <a:pPr marL="0" lvl="0" indent="0" algn="l" rtl="0">
              <a:lnSpc>
                <a:spcPct val="107916"/>
              </a:lnSpc>
              <a:spcBef>
                <a:spcPts val="0"/>
              </a:spcBef>
              <a:spcAft>
                <a:spcPts val="0"/>
              </a:spcAft>
              <a:buSzPts val="1100"/>
              <a:buNone/>
            </a:pPr>
            <a:r>
              <a:rPr lang="nl-NL" sz="2300">
                <a:solidFill>
                  <a:schemeClr val="dk1"/>
                </a:solidFill>
              </a:rPr>
              <a:t>Pick a product (couch or consumer electronics) and discuss the following questions:</a:t>
            </a:r>
            <a:endParaRPr sz="2300">
              <a:solidFill>
                <a:schemeClr val="dk1"/>
              </a:solidFill>
            </a:endParaRPr>
          </a:p>
          <a:p>
            <a:pPr marL="0" lvl="0" indent="0" algn="l" rtl="0">
              <a:lnSpc>
                <a:spcPct val="107916"/>
              </a:lnSpc>
              <a:spcBef>
                <a:spcPts val="0"/>
              </a:spcBef>
              <a:spcAft>
                <a:spcPts val="0"/>
              </a:spcAft>
              <a:buSzPts val="1100"/>
              <a:buNone/>
            </a:pPr>
            <a:endParaRPr sz="2300">
              <a:solidFill>
                <a:schemeClr val="dk1"/>
              </a:solidFill>
            </a:endParaRPr>
          </a:p>
          <a:p>
            <a:pPr marL="457200" lvl="0" indent="-374650" algn="l" rtl="0">
              <a:lnSpc>
                <a:spcPct val="107916"/>
              </a:lnSpc>
              <a:spcBef>
                <a:spcPts val="0"/>
              </a:spcBef>
              <a:spcAft>
                <a:spcPts val="0"/>
              </a:spcAft>
              <a:buClr>
                <a:schemeClr val="dk1"/>
              </a:buClr>
              <a:buSzPts val="2300"/>
              <a:buAutoNum type="arabicPeriod"/>
            </a:pPr>
            <a:r>
              <a:rPr lang="nl-NL" sz="2300">
                <a:solidFill>
                  <a:schemeClr val="dk1"/>
                </a:solidFill>
              </a:rPr>
              <a:t>End-of-life: what is necessary to take it apart and reuse as much of the product as possible? What makes it easy / difficult?</a:t>
            </a:r>
            <a:endParaRPr sz="2300">
              <a:solidFill>
                <a:schemeClr val="dk1"/>
              </a:solidFill>
            </a:endParaRPr>
          </a:p>
          <a:p>
            <a:pPr marL="0" lvl="0" indent="0" algn="l" rtl="0">
              <a:lnSpc>
                <a:spcPct val="107916"/>
              </a:lnSpc>
              <a:spcBef>
                <a:spcPts val="0"/>
              </a:spcBef>
              <a:spcAft>
                <a:spcPts val="0"/>
              </a:spcAft>
              <a:buNone/>
            </a:pPr>
            <a:endParaRPr sz="2300">
              <a:solidFill>
                <a:schemeClr val="dk1"/>
              </a:solidFill>
            </a:endParaRPr>
          </a:p>
          <a:p>
            <a:pPr marL="457200" lvl="0" indent="-374650" algn="l" rtl="0">
              <a:lnSpc>
                <a:spcPct val="107916"/>
              </a:lnSpc>
              <a:spcBef>
                <a:spcPts val="0"/>
              </a:spcBef>
              <a:spcAft>
                <a:spcPts val="0"/>
              </a:spcAft>
              <a:buClr>
                <a:schemeClr val="dk1"/>
              </a:buClr>
              <a:buSzPts val="2300"/>
              <a:buAutoNum type="arabicPeriod"/>
            </a:pPr>
            <a:r>
              <a:rPr lang="nl-NL" sz="2300">
                <a:solidFill>
                  <a:schemeClr val="dk1"/>
                </a:solidFill>
              </a:rPr>
              <a:t>Use-phase: what is it the user could do during the lifetime to keep the product in the use-phase as long as possible? </a:t>
            </a:r>
            <a:endParaRPr sz="2300">
              <a:solidFill>
                <a:schemeClr val="dk1"/>
              </a:solidFill>
            </a:endParaRPr>
          </a:p>
          <a:p>
            <a:pPr marL="0" lvl="0" indent="0" algn="l" rtl="0">
              <a:lnSpc>
                <a:spcPct val="107916"/>
              </a:lnSpc>
              <a:spcBef>
                <a:spcPts val="0"/>
              </a:spcBef>
              <a:spcAft>
                <a:spcPts val="0"/>
              </a:spcAft>
              <a:buNone/>
            </a:pPr>
            <a:endParaRPr sz="2300">
              <a:solidFill>
                <a:schemeClr val="dk1"/>
              </a:solidFill>
            </a:endParaRPr>
          </a:p>
          <a:p>
            <a:pPr marL="0" lvl="0" indent="0" algn="l" rtl="0">
              <a:lnSpc>
                <a:spcPct val="107916"/>
              </a:lnSpc>
              <a:spcBef>
                <a:spcPts val="0"/>
              </a:spcBef>
              <a:spcAft>
                <a:spcPts val="0"/>
              </a:spcAft>
              <a:buNone/>
            </a:pPr>
            <a:endParaRPr sz="3700">
              <a:solidFill>
                <a:schemeClr val="dk1"/>
              </a:solidFill>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4bd308bf4a_1_4"/>
          <p:cNvSpPr txBox="1"/>
          <p:nvPr/>
        </p:nvSpPr>
        <p:spPr>
          <a:xfrm>
            <a:off x="514250" y="912150"/>
            <a:ext cx="10861800" cy="5128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3100" i="1">
                <a:solidFill>
                  <a:schemeClr val="dk1"/>
                </a:solidFill>
                <a:latin typeface="Roboto Medium"/>
                <a:ea typeface="Roboto Medium"/>
                <a:cs typeface="Roboto Medium"/>
                <a:sym typeface="Roboto Medium"/>
              </a:rPr>
              <a:t>Let’s dive into LCD and have a quick, explorative brainstorm!</a:t>
            </a:r>
            <a:endParaRPr sz="3100" i="1">
              <a:solidFill>
                <a:schemeClr val="dk1"/>
              </a:solidFill>
              <a:latin typeface="Roboto Medium"/>
              <a:ea typeface="Roboto Medium"/>
              <a:cs typeface="Roboto Medium"/>
              <a:sym typeface="Roboto Medium"/>
            </a:endParaRPr>
          </a:p>
          <a:p>
            <a:pPr marL="0" marR="0" lvl="0" indent="0" algn="l" rtl="0">
              <a:spcBef>
                <a:spcPts val="0"/>
              </a:spcBef>
              <a:spcAft>
                <a:spcPts val="0"/>
              </a:spcAft>
              <a:buNone/>
            </a:pPr>
            <a:endParaRPr sz="3100" i="1">
              <a:solidFill>
                <a:schemeClr val="dk1"/>
              </a:solidFill>
              <a:latin typeface="Roboto Medium"/>
              <a:ea typeface="Roboto Medium"/>
              <a:cs typeface="Roboto Medium"/>
              <a:sym typeface="Roboto Medium"/>
            </a:endParaRPr>
          </a:p>
          <a:p>
            <a:pPr marL="0" lvl="0" indent="0" algn="l" rtl="0">
              <a:lnSpc>
                <a:spcPct val="107916"/>
              </a:lnSpc>
              <a:spcBef>
                <a:spcPts val="0"/>
              </a:spcBef>
              <a:spcAft>
                <a:spcPts val="0"/>
              </a:spcAft>
              <a:buSzPts val="1100"/>
              <a:buNone/>
            </a:pPr>
            <a:r>
              <a:rPr lang="nl-NL" sz="2300">
                <a:solidFill>
                  <a:schemeClr val="dk1"/>
                </a:solidFill>
              </a:rPr>
              <a:t>Pick a product (couch or consumer electronics) and discuss the following questions:</a:t>
            </a:r>
            <a:endParaRPr sz="2300">
              <a:solidFill>
                <a:schemeClr val="dk1"/>
              </a:solidFill>
            </a:endParaRPr>
          </a:p>
          <a:p>
            <a:pPr marL="0" lvl="0" indent="0" algn="l" rtl="0">
              <a:lnSpc>
                <a:spcPct val="107916"/>
              </a:lnSpc>
              <a:spcBef>
                <a:spcPts val="0"/>
              </a:spcBef>
              <a:spcAft>
                <a:spcPts val="0"/>
              </a:spcAft>
              <a:buSzPts val="1100"/>
              <a:buNone/>
            </a:pPr>
            <a:endParaRPr sz="2300">
              <a:solidFill>
                <a:schemeClr val="dk1"/>
              </a:solidFill>
            </a:endParaRPr>
          </a:p>
          <a:p>
            <a:pPr marL="457200" lvl="0" indent="-374650" algn="l" rtl="0">
              <a:lnSpc>
                <a:spcPct val="107916"/>
              </a:lnSpc>
              <a:spcBef>
                <a:spcPts val="0"/>
              </a:spcBef>
              <a:spcAft>
                <a:spcPts val="0"/>
              </a:spcAft>
              <a:buClr>
                <a:schemeClr val="dk1"/>
              </a:buClr>
              <a:buSzPts val="2300"/>
              <a:buAutoNum type="arabicPeriod"/>
            </a:pPr>
            <a:r>
              <a:rPr lang="nl-NL" sz="2300">
                <a:solidFill>
                  <a:schemeClr val="dk1"/>
                </a:solidFill>
              </a:rPr>
              <a:t>End-of-life: what is necessary to take it apart and reuse as much of the product as possible? What makes it easy / difficult?</a:t>
            </a:r>
            <a:endParaRPr sz="2300">
              <a:solidFill>
                <a:schemeClr val="dk1"/>
              </a:solidFill>
            </a:endParaRPr>
          </a:p>
          <a:p>
            <a:pPr marL="0" lvl="0" indent="0" algn="l" rtl="0">
              <a:lnSpc>
                <a:spcPct val="107916"/>
              </a:lnSpc>
              <a:spcBef>
                <a:spcPts val="0"/>
              </a:spcBef>
              <a:spcAft>
                <a:spcPts val="0"/>
              </a:spcAft>
              <a:buNone/>
            </a:pPr>
            <a:endParaRPr sz="2300">
              <a:solidFill>
                <a:schemeClr val="dk1"/>
              </a:solidFill>
            </a:endParaRPr>
          </a:p>
          <a:p>
            <a:pPr marL="457200" lvl="0" indent="-374650" algn="l" rtl="0">
              <a:lnSpc>
                <a:spcPct val="107916"/>
              </a:lnSpc>
              <a:spcBef>
                <a:spcPts val="0"/>
              </a:spcBef>
              <a:spcAft>
                <a:spcPts val="0"/>
              </a:spcAft>
              <a:buClr>
                <a:schemeClr val="dk1"/>
              </a:buClr>
              <a:buSzPts val="2300"/>
              <a:buAutoNum type="arabicPeriod"/>
            </a:pPr>
            <a:r>
              <a:rPr lang="nl-NL" sz="2300">
                <a:solidFill>
                  <a:schemeClr val="dk1"/>
                </a:solidFill>
              </a:rPr>
              <a:t>Use-phase: what is it the user could do during the lifetime to keep the product in the use-phase as long as possible? </a:t>
            </a:r>
            <a:endParaRPr sz="2300">
              <a:solidFill>
                <a:schemeClr val="dk1"/>
              </a:solidFill>
            </a:endParaRPr>
          </a:p>
          <a:p>
            <a:pPr marL="0" lvl="0" indent="0" algn="l" rtl="0">
              <a:lnSpc>
                <a:spcPct val="107916"/>
              </a:lnSpc>
              <a:spcBef>
                <a:spcPts val="0"/>
              </a:spcBef>
              <a:spcAft>
                <a:spcPts val="0"/>
              </a:spcAft>
              <a:buNone/>
            </a:pPr>
            <a:endParaRPr sz="2300">
              <a:solidFill>
                <a:schemeClr val="dk1"/>
              </a:solidFill>
            </a:endParaRPr>
          </a:p>
          <a:p>
            <a:pPr marL="457200" lvl="0" indent="-374650" algn="l" rtl="0">
              <a:lnSpc>
                <a:spcPct val="107916"/>
              </a:lnSpc>
              <a:spcBef>
                <a:spcPts val="0"/>
              </a:spcBef>
              <a:spcAft>
                <a:spcPts val="0"/>
              </a:spcAft>
              <a:buClr>
                <a:schemeClr val="dk1"/>
              </a:buClr>
              <a:buSzPts val="2300"/>
              <a:buAutoNum type="arabicPeriod"/>
            </a:pPr>
            <a:r>
              <a:rPr lang="nl-NL" sz="2300">
                <a:solidFill>
                  <a:schemeClr val="dk1"/>
                </a:solidFill>
              </a:rPr>
              <a:t>Pre-use-phase (production): what design decisions are made that create these possibilities and difficulties?</a:t>
            </a:r>
            <a:endParaRPr sz="3700">
              <a:solidFill>
                <a:schemeClr val="dk1"/>
              </a:solidFill>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name="Divider">
  <a:themeElements>
    <a:clrScheme name="Custom 8">
      <a:dk1>
        <a:srgbClr val="000000"/>
      </a:dk1>
      <a:lt1>
        <a:srgbClr val="FFFFFF"/>
      </a:lt1>
      <a:dk2>
        <a:srgbClr val="F18E63"/>
      </a:dk2>
      <a:lt2>
        <a:srgbClr val="00001E"/>
      </a:lt2>
      <a:accent1>
        <a:srgbClr val="9BAAAA"/>
      </a:accent1>
      <a:accent2>
        <a:srgbClr val="E1E1E2"/>
      </a:accent2>
      <a:accent3>
        <a:srgbClr val="EB5E5D"/>
      </a:accent3>
      <a:accent4>
        <a:srgbClr val="F5A08C"/>
      </a:accent4>
      <a:accent5>
        <a:srgbClr val="FAEBE1"/>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a:themeElements>
    <a:clrScheme name="Custom 8">
      <a:dk1>
        <a:srgbClr val="000000"/>
      </a:dk1>
      <a:lt1>
        <a:srgbClr val="FFFFFF"/>
      </a:lt1>
      <a:dk2>
        <a:srgbClr val="F18E63"/>
      </a:dk2>
      <a:lt2>
        <a:srgbClr val="00001E"/>
      </a:lt2>
      <a:accent1>
        <a:srgbClr val="9BAAAA"/>
      </a:accent1>
      <a:accent2>
        <a:srgbClr val="E1E1E2"/>
      </a:accent2>
      <a:accent3>
        <a:srgbClr val="EB5E5D"/>
      </a:accent3>
      <a:accent4>
        <a:srgbClr val="F5A08C"/>
      </a:accent4>
      <a:accent5>
        <a:srgbClr val="FAEBE1"/>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2732</Words>
  <Application>Microsoft Macintosh PowerPoint</Application>
  <PresentationFormat>Breedbeeld</PresentationFormat>
  <Paragraphs>722</Paragraphs>
  <Slides>51</Slides>
  <Notes>51</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51</vt:i4>
      </vt:variant>
    </vt:vector>
  </HeadingPairs>
  <TitlesOfParts>
    <vt:vector size="62" baseType="lpstr">
      <vt:lpstr>Arial</vt:lpstr>
      <vt:lpstr>Helvetica Neue</vt:lpstr>
      <vt:lpstr>Roboto Medium</vt:lpstr>
      <vt:lpstr>Open Sans</vt:lpstr>
      <vt:lpstr>Roboto Light</vt:lpstr>
      <vt:lpstr>Calibri</vt:lpstr>
      <vt:lpstr>Roboto Black</vt:lpstr>
      <vt:lpstr>Noto Sans Symbols</vt:lpstr>
      <vt:lpstr>Roboto</vt:lpstr>
      <vt:lpstr>Divider</vt:lpstr>
      <vt:lpstr>Divider</vt:lpstr>
      <vt:lpstr>PowerPoint-presentatie</vt:lpstr>
      <vt:lpstr>PowerPoint-presentatie</vt:lpstr>
      <vt:lpstr>Explorative session May 31th 2023</vt:lpstr>
      <vt:lpstr>Explorative session May 31th 2023</vt:lpstr>
      <vt:lpstr>Explorative session May 31th 2023</vt:lpstr>
      <vt:lpstr>Explorative session May 31th 2023</vt:lpstr>
      <vt:lpstr>PowerPoint-presentatie</vt:lpstr>
      <vt:lpstr>PowerPoint-presentatie</vt:lpstr>
      <vt:lpstr>PowerPoint-presentatie</vt:lpstr>
      <vt:lpstr>Explorative session May 31th 2023</vt:lpstr>
      <vt:lpstr>PowerPoint-presentatie</vt:lpstr>
      <vt:lpstr>Explorative session May 31th 2023</vt:lpstr>
      <vt:lpstr>Explorative session May 31th 2023v</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Explorative session May 31th 2023</vt:lpstr>
      <vt:lpstr>PowerPoint-presentatie</vt:lpstr>
      <vt:lpstr>Understanding eco-cost along the</vt:lpstr>
      <vt:lpstr>Understanding hotspots</vt:lpstr>
      <vt:lpstr>Understanding consequences</vt:lpstr>
      <vt:lpstr>Impact of high material &amp; low emission vs low material &amp; higher emission – and technical advancement</vt:lpstr>
      <vt:lpstr>Circularity strategies may cause</vt:lpstr>
      <vt:lpstr>Understanding LCAs</vt:lpstr>
      <vt:lpstr>Interpreting LCAs </vt:lpstr>
      <vt:lpstr>A question of scope &amp; feasability</vt:lpstr>
      <vt:lpstr>PowerPoint-presentatie</vt:lpstr>
      <vt:lpstr>PowerPoint-presentatie</vt:lpstr>
      <vt:lpstr>PowerPoint-presentatie</vt:lpstr>
      <vt:lpstr>PowerPoint-presentatie</vt:lpstr>
      <vt:lpstr>PowerPoint-presentatie</vt:lpstr>
      <vt:lpstr>PowerPoint-presentatie</vt:lpstr>
      <vt:lpstr>Explorative session May 31th 2023</vt:lpstr>
      <vt:lpstr>PowerPoint-presentatie</vt:lpstr>
      <vt:lpstr>PowerPoint-presentatie</vt:lpstr>
      <vt:lpstr>PowerPoint-presentatie</vt:lpstr>
      <vt:lpstr>PowerPoint-presentatie</vt:lpstr>
      <vt:lpstr>Explorative session May 31th 2023</vt:lpstr>
      <vt:lpstr>PowerPoint-presentatie</vt:lpstr>
      <vt:lpstr>Explorative session May 31th 2023</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 van Os</dc:creator>
  <cp:lastModifiedBy>Monisha van Heteren</cp:lastModifiedBy>
  <cp:revision>1</cp:revision>
  <dcterms:created xsi:type="dcterms:W3CDTF">2023-05-28T10:08:47Z</dcterms:created>
  <dcterms:modified xsi:type="dcterms:W3CDTF">2023-06-30T10:29:05Z</dcterms:modified>
</cp:coreProperties>
</file>