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27" roundtripDataSignature="AMtx7mjYTcG9iL7sTiju5w+dH1ne26HM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rconl.nl/agenda/ontmanteling-repowering-offshore-windmolens-casus-park-amalia/" TargetMode="External"/><Relationship Id="rId3" Type="http://schemas.openxmlformats.org/officeDocument/2006/relationships/hyperlink" Target="https://www.circonl.nl/op-weg-naar-circulaire-windparken-op-ze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rconl.nl/van-disposable-naar-reusable-circulaire-kansen-voor-ziekenhuize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rconl.nl/case/video-circulair-matras-bedzzz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ircopomp.nl/" TargetMode="External"/><Relationship Id="rId3" Type="http://schemas.openxmlformats.org/officeDocument/2006/relationships/hyperlink" Target="https://www.circonl.nl/circulariteit-in-de-pompensector-we-moeten-zelf-de-regie-pakke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rconl.nl/case/solarge-recyclebare-lichtgewicht-zonnepanelen/" TargetMode="External"/><Relationship Id="rId3" Type="http://schemas.openxmlformats.org/officeDocument/2006/relationships/hyperlink" Target="https://www.circonl.nl/agenda/webinar-circulariteit-en-zonnepanelen/" TargetMode="External"/><Relationship Id="rId4" Type="http://schemas.openxmlformats.org/officeDocument/2006/relationships/hyperlink" Target="https://www.circonl.nl/online-workshop-circulaire-zonnepanele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rconl.nl/3-circulaire-ontwerpstrategieen-voor-bouwfolies/" TargetMode="External"/><Relationship Id="rId3" Type="http://schemas.openxmlformats.org/officeDocument/2006/relationships/hyperlink" Target="https://www.circonl.nl/schakels-uit-de-keten-circulaire-bouwfolie/" TargetMode="External"/><Relationship Id="rId4" Type="http://schemas.openxmlformats.org/officeDocument/2006/relationships/hyperlink" Target="https://www.circonl.nl/agenda/track-kunststof-verpakking-in-de-bouw/"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rconl.nl/minder-voedsel-verspillen-met-behulp-van-data-en-ict/" TargetMode="External"/><Relationship Id="rId3" Type="http://schemas.openxmlformats.org/officeDocument/2006/relationships/hyperlink" Target="https://partnersforinnovation.com/wp-content/uploads/2022/06/artikel-herbruikbaar-spread.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rgbClr val="464A5A"/>
                </a:solidFill>
                <a:highlight>
                  <a:srgbClr val="FFFFFF"/>
                </a:highlight>
              </a:rPr>
              <a:t>In de afgelopen jaren hebben ca. 1500 bedrijven een CIRCO Track gevolgd. Vele tracks waren in ketenverband binnen een specifieke sector, productgroep of materiaalgroep. Denk hierbij o.a. aan de medische disposables, matrassen, pompen, windmolens, zacht PVC, Single Use Plastics, Herbruikbare cateringverpakkingen, sierteeltverpakkingen, kunststoffen in de bouw, meubel en interieurbouw, mobiliteitshulpmiddelenen professional cleaning. Wat zijn de geleerde </a:t>
            </a:r>
            <a:r>
              <a:rPr lang="en-US" sz="2000">
                <a:solidFill>
                  <a:srgbClr val="464A5A"/>
                </a:solidFill>
                <a:highlight>
                  <a:srgbClr val="FFFFFF"/>
                </a:highlight>
              </a:rPr>
              <a:t>lessen uit deze tracks op het gebied van ketensamenwerking en circulair ontwerpen voor het creëren van circulaire business?</a:t>
            </a:r>
            <a:endParaRPr/>
          </a:p>
        </p:txBody>
      </p:sp>
      <p:sp>
        <p:nvSpPr>
          <p:cNvPr id="48" name="Google Shape;4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51535bf758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151535bf758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151535bf758_0_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Hier kan de inhoudsopgave/bespreeklijst geplaatst worden</a:t>
            </a:r>
            <a:endParaRPr/>
          </a:p>
        </p:txBody>
      </p:sp>
      <p:sp>
        <p:nvSpPr>
          <p:cNvPr id="173" name="Google Shape;17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u="sng">
                <a:solidFill>
                  <a:schemeClr val="hlink"/>
                </a:solidFill>
                <a:hlinkClick r:id="rId2"/>
              </a:rPr>
              <a:t>Track - Ontmanteling / repowering offshore windmolens Casus: Park Amalia - CIRCO (circonl.nl)</a:t>
            </a:r>
            <a:endParaRPr/>
          </a:p>
          <a:p>
            <a:pPr indent="-228600" lvl="0" marL="457200" marR="0" rtl="0" algn="l">
              <a:lnSpc>
                <a:spcPct val="100000"/>
              </a:lnSpc>
              <a:spcBef>
                <a:spcPts val="0"/>
              </a:spcBef>
              <a:spcAft>
                <a:spcPts val="0"/>
              </a:spcAft>
              <a:buSzPts val="1400"/>
              <a:buNone/>
            </a:pPr>
            <a:r>
              <a:rPr lang="en-US" u="sng">
                <a:solidFill>
                  <a:schemeClr val="hlink"/>
                </a:solidFill>
                <a:hlinkClick r:id="rId3"/>
              </a:rPr>
              <a:t>Op weg naar circulaire windparken op zee - CIRCO (circonl.nl)</a:t>
            </a:r>
            <a:endParaRPr/>
          </a:p>
        </p:txBody>
      </p:sp>
      <p:sp>
        <p:nvSpPr>
          <p:cNvPr id="179" name="Google Shape;179;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https://www.circonl.nl/van-disposable-naar-reusable-circulaire-kansen-voor-ziekenhuizen/</a:t>
            </a:r>
            <a:endParaRPr/>
          </a:p>
        </p:txBody>
      </p:sp>
      <p:sp>
        <p:nvSpPr>
          <p:cNvPr id="76" name="Google Shape;7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51535bf758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151535bf758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Bedzzzy - Circulair matras | CIRCO case - [VIDEO] (circonl.nl)</a:t>
            </a:r>
            <a:endParaRPr/>
          </a:p>
        </p:txBody>
      </p:sp>
      <p:sp>
        <p:nvSpPr>
          <p:cNvPr id="85" name="Google Shape;85;g151535bf758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1535bf758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151535bf758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Keten Inititiatief Pompen – Samen geven we pompen een 2e leven (circopomp.nl)</a:t>
            </a:r>
            <a:endParaRPr/>
          </a:p>
          <a:p>
            <a:pPr indent="0" lvl="0" marL="0" rtl="0" algn="l">
              <a:lnSpc>
                <a:spcPct val="100000"/>
              </a:lnSpc>
              <a:spcBef>
                <a:spcPts val="0"/>
              </a:spcBef>
              <a:spcAft>
                <a:spcPts val="0"/>
              </a:spcAft>
              <a:buSzPts val="1400"/>
              <a:buNone/>
            </a:pPr>
            <a:r>
              <a:rPr lang="en-US" u="sng">
                <a:solidFill>
                  <a:schemeClr val="hlink"/>
                </a:solidFill>
                <a:hlinkClick r:id="rId3"/>
              </a:rPr>
              <a:t>Circulariteit in de pompensector: ‘We moeten zelf de regie pakken!’ - CIRCO (circonl.nl)</a:t>
            </a:r>
            <a:endParaRPr/>
          </a:p>
        </p:txBody>
      </p:sp>
      <p:sp>
        <p:nvSpPr>
          <p:cNvPr id="94" name="Google Shape;94;g151535bf758_0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1535bf758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151535bf758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Solarge - Recyclebare, lichtgewicht zonnepanelen - CIRCO (circonl.nl)</a:t>
            </a:r>
            <a:endParaRPr/>
          </a:p>
          <a:p>
            <a:pPr indent="0" lvl="0" marL="0" rtl="0" algn="l">
              <a:lnSpc>
                <a:spcPct val="100000"/>
              </a:lnSpc>
              <a:spcBef>
                <a:spcPts val="0"/>
              </a:spcBef>
              <a:spcAft>
                <a:spcPts val="0"/>
              </a:spcAft>
              <a:buSzPts val="1400"/>
              <a:buNone/>
            </a:pPr>
            <a:r>
              <a:rPr lang="en-US" u="sng">
                <a:solidFill>
                  <a:schemeClr val="hlink"/>
                </a:solidFill>
                <a:hlinkClick r:id="rId3"/>
              </a:rPr>
              <a:t>Webinar Circulariteit en zonnepanelen - CIRCO (circonl.nl)</a:t>
            </a:r>
            <a:endParaRPr/>
          </a:p>
          <a:p>
            <a:pPr indent="0" lvl="0" marL="0" rtl="0" algn="l">
              <a:lnSpc>
                <a:spcPct val="100000"/>
              </a:lnSpc>
              <a:spcBef>
                <a:spcPts val="0"/>
              </a:spcBef>
              <a:spcAft>
                <a:spcPts val="0"/>
              </a:spcAft>
              <a:buSzPts val="1400"/>
              <a:buNone/>
            </a:pPr>
            <a:r>
              <a:rPr lang="en-US" u="sng">
                <a:solidFill>
                  <a:schemeClr val="hlink"/>
                </a:solidFill>
                <a:hlinkClick r:id="rId4"/>
              </a:rPr>
              <a:t>Online workshop Circulaire Zonnepanelen - CIRCO (circonl.nl)</a:t>
            </a:r>
            <a:endParaRPr/>
          </a:p>
        </p:txBody>
      </p:sp>
      <p:sp>
        <p:nvSpPr>
          <p:cNvPr id="104" name="Google Shape;104;g151535bf758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51535bf758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151535bf758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3 circulaire ontwerpstrategieën voor bouwfolies - CIRCO (circonl.nl)</a:t>
            </a:r>
            <a:endParaRPr/>
          </a:p>
          <a:p>
            <a:pPr indent="0" lvl="0" marL="0" rtl="0" algn="l">
              <a:lnSpc>
                <a:spcPct val="100000"/>
              </a:lnSpc>
              <a:spcBef>
                <a:spcPts val="0"/>
              </a:spcBef>
              <a:spcAft>
                <a:spcPts val="0"/>
              </a:spcAft>
              <a:buSzPts val="1400"/>
              <a:buNone/>
            </a:pPr>
            <a:r>
              <a:rPr lang="en-US" u="sng">
                <a:solidFill>
                  <a:schemeClr val="hlink"/>
                </a:solidFill>
                <a:hlinkClick r:id="rId3"/>
              </a:rPr>
              <a:t>Schakels uit de keten - circulaire bouwfolie - CIRCO (circonl.nl)</a:t>
            </a:r>
            <a:endParaRPr/>
          </a:p>
          <a:p>
            <a:pPr indent="0" lvl="0" marL="0" rtl="0" algn="l">
              <a:lnSpc>
                <a:spcPct val="100000"/>
              </a:lnSpc>
              <a:spcBef>
                <a:spcPts val="0"/>
              </a:spcBef>
              <a:spcAft>
                <a:spcPts val="0"/>
              </a:spcAft>
              <a:buSzPts val="1400"/>
              <a:buNone/>
            </a:pPr>
            <a:r>
              <a:rPr lang="en-US" u="sng">
                <a:solidFill>
                  <a:schemeClr val="hlink"/>
                </a:solidFill>
                <a:hlinkClick r:id="rId4"/>
              </a:rPr>
              <a:t>Track - Folieverpakkingen in de bouw - CIRCO (circonl.nl)</a:t>
            </a:r>
            <a:endParaRPr/>
          </a:p>
        </p:txBody>
      </p:sp>
      <p:sp>
        <p:nvSpPr>
          <p:cNvPr id="113" name="Google Shape;113;g151535bf758_0_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51535bf758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151535bf758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Minder voedsel verspillen met behulp van data en ICT | Circulaire horeca (circonl.nl)</a:t>
            </a:r>
            <a:endParaRPr/>
          </a:p>
          <a:p>
            <a:pPr indent="0" lvl="0" marL="0" rtl="0" algn="l">
              <a:lnSpc>
                <a:spcPct val="100000"/>
              </a:lnSpc>
              <a:spcBef>
                <a:spcPts val="0"/>
              </a:spcBef>
              <a:spcAft>
                <a:spcPts val="0"/>
              </a:spcAft>
              <a:buSzPts val="1400"/>
              <a:buNone/>
            </a:pPr>
            <a:r>
              <a:rPr lang="en-US" u="sng">
                <a:solidFill>
                  <a:schemeClr val="hlink"/>
                </a:solidFill>
                <a:hlinkClick r:id="rId3"/>
              </a:rPr>
              <a:t>artikel-herbruikbaar-spread.pdf (partnersforinnovation.com)</a:t>
            </a:r>
            <a:endParaRPr/>
          </a:p>
          <a:p>
            <a:pPr indent="0" lvl="0" marL="0" rtl="0" algn="l">
              <a:lnSpc>
                <a:spcPct val="100000"/>
              </a:lnSpc>
              <a:spcBef>
                <a:spcPts val="0"/>
              </a:spcBef>
              <a:spcAft>
                <a:spcPts val="0"/>
              </a:spcAft>
              <a:buSzPts val="1400"/>
              <a:buNone/>
            </a:pPr>
            <a:r>
              <a:t/>
            </a:r>
            <a:endParaRPr/>
          </a:p>
        </p:txBody>
      </p:sp>
      <p:sp>
        <p:nvSpPr>
          <p:cNvPr id="122" name="Google Shape;122;g151535bf758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6" name="Shape 16"/>
        <p:cNvGrpSpPr/>
        <p:nvPr/>
      </p:nvGrpSpPr>
      <p:grpSpPr>
        <a:xfrm>
          <a:off x="0" y="0"/>
          <a:ext cx="0" cy="0"/>
          <a:chOff x="0" y="0"/>
          <a:chExt cx="0" cy="0"/>
        </a:xfrm>
      </p:grpSpPr>
      <p:sp>
        <p:nvSpPr>
          <p:cNvPr id="17" name="Google Shape;17;p22"/>
          <p:cNvSpPr/>
          <p:nvPr/>
        </p:nvSpPr>
        <p:spPr>
          <a:xfrm>
            <a:off x="6677515" y="0"/>
            <a:ext cx="2466485" cy="5143500"/>
          </a:xfrm>
          <a:prstGeom prst="rect">
            <a:avLst/>
          </a:prstGeom>
          <a:solidFill>
            <a:srgbClr val="F3CD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22"/>
          <p:cNvSpPr txBox="1"/>
          <p:nvPr>
            <p:ph type="ctrTitle"/>
          </p:nvPr>
        </p:nvSpPr>
        <p:spPr>
          <a:xfrm>
            <a:off x="636437" y="1817905"/>
            <a:ext cx="4111420" cy="1102519"/>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02F2F"/>
              </a:buClr>
              <a:buSzPts val="3200"/>
              <a:buFont typeface="Arial"/>
              <a:buNone/>
              <a:defRPr b="0" i="0" sz="3200">
                <a:solidFill>
                  <a:srgbClr val="302F2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2"/>
          <p:cNvSpPr txBox="1"/>
          <p:nvPr>
            <p:ph idx="1" type="subTitle"/>
          </p:nvPr>
        </p:nvSpPr>
        <p:spPr>
          <a:xfrm>
            <a:off x="636437" y="3044794"/>
            <a:ext cx="4111420" cy="1314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rgbClr val="302F2F"/>
              </a:buClr>
              <a:buSzPts val="2000"/>
              <a:buNone/>
              <a:defRPr sz="2000">
                <a:solidFill>
                  <a:srgbClr val="302F2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20" name="Google Shape;20;p22"/>
          <p:cNvPicPr preferRelativeResize="0"/>
          <p:nvPr/>
        </p:nvPicPr>
        <p:blipFill rotWithShape="1">
          <a:blip r:embed="rId2">
            <a:alphaModFix/>
          </a:blip>
          <a:srcRect b="0" l="0" r="0" t="0"/>
          <a:stretch/>
        </p:blipFill>
        <p:spPr>
          <a:xfrm>
            <a:off x="700128" y="700128"/>
            <a:ext cx="2583888" cy="791760"/>
          </a:xfrm>
          <a:prstGeom prst="rect">
            <a:avLst/>
          </a:prstGeom>
          <a:noFill/>
          <a:ln>
            <a:noFill/>
          </a:ln>
        </p:spPr>
      </p:pic>
      <p:sp>
        <p:nvSpPr>
          <p:cNvPr id="21" name="Google Shape;21;p22"/>
          <p:cNvSpPr/>
          <p:nvPr>
            <p:ph idx="2" type="pic"/>
          </p:nvPr>
        </p:nvSpPr>
        <p:spPr>
          <a:xfrm>
            <a:off x="4857855" y="700127"/>
            <a:ext cx="3658932" cy="3659117"/>
          </a:xfrm>
          <a:prstGeom prst="rect">
            <a:avLst/>
          </a:prstGeom>
          <a:noFill/>
          <a:ln>
            <a:noFill/>
          </a:ln>
        </p:spPr>
      </p:sp>
      <p:pic>
        <p:nvPicPr>
          <p:cNvPr descr="Circo pay-off.ai" id="22" name="Google Shape;22;p22"/>
          <p:cNvPicPr preferRelativeResize="0"/>
          <p:nvPr/>
        </p:nvPicPr>
        <p:blipFill rotWithShape="1">
          <a:blip r:embed="rId3">
            <a:alphaModFix/>
          </a:blip>
          <a:srcRect b="0" l="0" r="0" t="0"/>
          <a:stretch/>
        </p:blipFill>
        <p:spPr>
          <a:xfrm>
            <a:off x="700129" y="1589589"/>
            <a:ext cx="2583888" cy="145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Index">
    <p:spTree>
      <p:nvGrpSpPr>
        <p:cNvPr id="23" name="Shape 23"/>
        <p:cNvGrpSpPr/>
        <p:nvPr/>
      </p:nvGrpSpPr>
      <p:grpSpPr>
        <a:xfrm>
          <a:off x="0" y="0"/>
          <a:ext cx="0" cy="0"/>
          <a:chOff x="0" y="0"/>
          <a:chExt cx="0" cy="0"/>
        </a:xfrm>
      </p:grpSpPr>
      <p:sp>
        <p:nvSpPr>
          <p:cNvPr id="24" name="Google Shape;24;p23"/>
          <p:cNvSpPr/>
          <p:nvPr/>
        </p:nvSpPr>
        <p:spPr>
          <a:xfrm>
            <a:off x="0" y="0"/>
            <a:ext cx="9144000" cy="5143500"/>
          </a:xfrm>
          <a:prstGeom prst="rect">
            <a:avLst/>
          </a:prstGeom>
          <a:solidFill>
            <a:srgbClr val="FFF9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23"/>
          <p:cNvSpPr txBox="1"/>
          <p:nvPr>
            <p:ph type="title"/>
          </p:nvPr>
        </p:nvSpPr>
        <p:spPr>
          <a:xfrm>
            <a:off x="394372" y="1328005"/>
            <a:ext cx="8229600" cy="377903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0"/>
              </a:spcBef>
              <a:spcAft>
                <a:spcPts val="0"/>
              </a:spcAft>
              <a:buClr>
                <a:srgbClr val="302F2F"/>
              </a:buClr>
              <a:buSzPts val="3200"/>
              <a:buFont typeface="Arial"/>
              <a:buNone/>
              <a:defRPr b="0" sz="3200">
                <a:solidFill>
                  <a:srgbClr val="302F2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6" name="Google Shape;26;p23"/>
          <p:cNvPicPr preferRelativeResize="0"/>
          <p:nvPr/>
        </p:nvPicPr>
        <p:blipFill rotWithShape="1">
          <a:blip r:embed="rId2">
            <a:alphaModFix/>
          </a:blip>
          <a:srcRect b="0" l="0" r="0" t="0"/>
          <a:stretch/>
        </p:blipFill>
        <p:spPr>
          <a:xfrm>
            <a:off x="502656" y="529584"/>
            <a:ext cx="1317967" cy="4038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nfographic">
  <p:cSld name="Text and infographic">
    <p:spTree>
      <p:nvGrpSpPr>
        <p:cNvPr id="27" name="Shape 27"/>
        <p:cNvGrpSpPr/>
        <p:nvPr/>
      </p:nvGrpSpPr>
      <p:grpSpPr>
        <a:xfrm>
          <a:off x="0" y="0"/>
          <a:ext cx="0" cy="0"/>
          <a:chOff x="0" y="0"/>
          <a:chExt cx="0" cy="0"/>
        </a:xfrm>
      </p:grpSpPr>
      <p:sp>
        <p:nvSpPr>
          <p:cNvPr id="28" name="Google Shape;28;p34"/>
          <p:cNvSpPr/>
          <p:nvPr>
            <p:ph idx="2" type="pic"/>
          </p:nvPr>
        </p:nvSpPr>
        <p:spPr>
          <a:xfrm>
            <a:off x="4572841" y="2028454"/>
            <a:ext cx="4572841" cy="3123461"/>
          </a:xfrm>
          <a:prstGeom prst="rect">
            <a:avLst/>
          </a:prstGeom>
          <a:noFill/>
          <a:ln>
            <a:noFill/>
          </a:ln>
        </p:spPr>
      </p:sp>
      <p:pic>
        <p:nvPicPr>
          <p:cNvPr id="29" name="Google Shape;29;p34"/>
          <p:cNvPicPr preferRelativeResize="0"/>
          <p:nvPr/>
        </p:nvPicPr>
        <p:blipFill rotWithShape="1">
          <a:blip r:embed="rId2">
            <a:alphaModFix/>
          </a:blip>
          <a:srcRect b="0" l="0" r="0" t="0"/>
          <a:stretch/>
        </p:blipFill>
        <p:spPr>
          <a:xfrm>
            <a:off x="502656" y="529584"/>
            <a:ext cx="1317967" cy="403854"/>
          </a:xfrm>
          <a:prstGeom prst="rect">
            <a:avLst/>
          </a:prstGeom>
          <a:noFill/>
          <a:ln>
            <a:noFill/>
          </a:ln>
        </p:spPr>
      </p:pic>
      <p:sp>
        <p:nvSpPr>
          <p:cNvPr id="30" name="Google Shape;30;p34"/>
          <p:cNvSpPr txBox="1"/>
          <p:nvPr>
            <p:ph type="ctrTitle"/>
          </p:nvPr>
        </p:nvSpPr>
        <p:spPr>
          <a:xfrm>
            <a:off x="403920" y="1221042"/>
            <a:ext cx="8203254" cy="58751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02F2F"/>
              </a:buClr>
              <a:buSzPts val="3200"/>
              <a:buFont typeface="Arial"/>
              <a:buNone/>
              <a:defRPr b="0" i="0" sz="3200">
                <a:solidFill>
                  <a:srgbClr val="302F2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4"/>
          <p:cNvSpPr txBox="1"/>
          <p:nvPr>
            <p:ph idx="1" type="subTitle"/>
          </p:nvPr>
        </p:nvSpPr>
        <p:spPr>
          <a:xfrm>
            <a:off x="403921" y="2028454"/>
            <a:ext cx="3949030" cy="262532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rgbClr val="302F2F"/>
              </a:buClr>
              <a:buSzPts val="2000"/>
              <a:buNone/>
              <a:defRPr sz="2000">
                <a:solidFill>
                  <a:srgbClr val="302F2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32" name="Shape 32"/>
        <p:cNvGrpSpPr/>
        <p:nvPr/>
      </p:nvGrpSpPr>
      <p:grpSpPr>
        <a:xfrm>
          <a:off x="0" y="0"/>
          <a:ext cx="0" cy="0"/>
          <a:chOff x="0" y="0"/>
          <a:chExt cx="0" cy="0"/>
        </a:xfrm>
      </p:grpSpPr>
      <p:sp>
        <p:nvSpPr>
          <p:cNvPr id="33" name="Google Shape;33;p24"/>
          <p:cNvSpPr/>
          <p:nvPr/>
        </p:nvSpPr>
        <p:spPr>
          <a:xfrm>
            <a:off x="6677515" y="0"/>
            <a:ext cx="2466485" cy="5143500"/>
          </a:xfrm>
          <a:prstGeom prst="rect">
            <a:avLst/>
          </a:prstGeom>
          <a:solidFill>
            <a:srgbClr val="F3CD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24"/>
          <p:cNvSpPr/>
          <p:nvPr>
            <p:ph idx="2" type="pic"/>
          </p:nvPr>
        </p:nvSpPr>
        <p:spPr>
          <a:xfrm>
            <a:off x="502655" y="531416"/>
            <a:ext cx="8023741" cy="4037094"/>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big">
  <p:cSld name="Picture big">
    <p:spTree>
      <p:nvGrpSpPr>
        <p:cNvPr id="35" name="Shape 35"/>
        <p:cNvGrpSpPr/>
        <p:nvPr/>
      </p:nvGrpSpPr>
      <p:grpSpPr>
        <a:xfrm>
          <a:off x="0" y="0"/>
          <a:ext cx="0" cy="0"/>
          <a:chOff x="0" y="0"/>
          <a:chExt cx="0" cy="0"/>
        </a:xfrm>
      </p:grpSpPr>
      <p:sp>
        <p:nvSpPr>
          <p:cNvPr id="36" name="Google Shape;36;p25"/>
          <p:cNvSpPr/>
          <p:nvPr>
            <p:ph idx="2" type="pic"/>
          </p:nvPr>
        </p:nvSpPr>
        <p:spPr>
          <a:xfrm>
            <a:off x="0" y="0"/>
            <a:ext cx="9143999" cy="51435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p:cSld name="2 Pictures">
    <p:spTree>
      <p:nvGrpSpPr>
        <p:cNvPr id="37" name="Shape 37"/>
        <p:cNvGrpSpPr/>
        <p:nvPr/>
      </p:nvGrpSpPr>
      <p:grpSpPr>
        <a:xfrm>
          <a:off x="0" y="0"/>
          <a:ext cx="0" cy="0"/>
          <a:chOff x="0" y="0"/>
          <a:chExt cx="0" cy="0"/>
        </a:xfrm>
      </p:grpSpPr>
      <p:sp>
        <p:nvSpPr>
          <p:cNvPr id="38" name="Google Shape;38;p26"/>
          <p:cNvSpPr/>
          <p:nvPr>
            <p:ph idx="2" type="pic"/>
          </p:nvPr>
        </p:nvSpPr>
        <p:spPr>
          <a:xfrm>
            <a:off x="0" y="0"/>
            <a:ext cx="4572841" cy="5143500"/>
          </a:xfrm>
          <a:prstGeom prst="rect">
            <a:avLst/>
          </a:prstGeom>
          <a:noFill/>
          <a:ln>
            <a:noFill/>
          </a:ln>
        </p:spPr>
      </p:sp>
      <p:sp>
        <p:nvSpPr>
          <p:cNvPr id="39" name="Google Shape;39;p26"/>
          <p:cNvSpPr/>
          <p:nvPr>
            <p:ph idx="3" type="pic"/>
          </p:nvPr>
        </p:nvSpPr>
        <p:spPr>
          <a:xfrm>
            <a:off x="4572841" y="0"/>
            <a:ext cx="4572841" cy="51435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p:cSld name="4 Pictures">
    <p:spTree>
      <p:nvGrpSpPr>
        <p:cNvPr id="40" name="Shape 40"/>
        <p:cNvGrpSpPr/>
        <p:nvPr/>
      </p:nvGrpSpPr>
      <p:grpSpPr>
        <a:xfrm>
          <a:off x="0" y="0"/>
          <a:ext cx="0" cy="0"/>
          <a:chOff x="0" y="0"/>
          <a:chExt cx="0" cy="0"/>
        </a:xfrm>
      </p:grpSpPr>
      <p:sp>
        <p:nvSpPr>
          <p:cNvPr id="41" name="Google Shape;41;p27"/>
          <p:cNvSpPr/>
          <p:nvPr>
            <p:ph idx="2" type="pic"/>
          </p:nvPr>
        </p:nvSpPr>
        <p:spPr>
          <a:xfrm>
            <a:off x="0" y="0"/>
            <a:ext cx="4572841" cy="2575957"/>
          </a:xfrm>
          <a:prstGeom prst="rect">
            <a:avLst/>
          </a:prstGeom>
          <a:noFill/>
          <a:ln>
            <a:noFill/>
          </a:ln>
        </p:spPr>
      </p:sp>
      <p:sp>
        <p:nvSpPr>
          <p:cNvPr id="42" name="Google Shape;42;p27"/>
          <p:cNvSpPr/>
          <p:nvPr>
            <p:ph idx="3" type="pic"/>
          </p:nvPr>
        </p:nvSpPr>
        <p:spPr>
          <a:xfrm>
            <a:off x="4572841" y="0"/>
            <a:ext cx="4572841" cy="2575957"/>
          </a:xfrm>
          <a:prstGeom prst="rect">
            <a:avLst/>
          </a:prstGeom>
          <a:noFill/>
          <a:ln>
            <a:noFill/>
          </a:ln>
        </p:spPr>
      </p:sp>
      <p:sp>
        <p:nvSpPr>
          <p:cNvPr id="43" name="Google Shape;43;p27"/>
          <p:cNvSpPr/>
          <p:nvPr>
            <p:ph idx="4" type="pic"/>
          </p:nvPr>
        </p:nvSpPr>
        <p:spPr>
          <a:xfrm>
            <a:off x="0" y="2575957"/>
            <a:ext cx="4572841" cy="2575957"/>
          </a:xfrm>
          <a:prstGeom prst="rect">
            <a:avLst/>
          </a:prstGeom>
          <a:noFill/>
          <a:ln>
            <a:noFill/>
          </a:ln>
        </p:spPr>
      </p:sp>
      <p:sp>
        <p:nvSpPr>
          <p:cNvPr id="44" name="Google Shape;44;p27"/>
          <p:cNvSpPr/>
          <p:nvPr>
            <p:ph idx="5" type="pic"/>
          </p:nvPr>
        </p:nvSpPr>
        <p:spPr>
          <a:xfrm>
            <a:off x="4572841" y="2575957"/>
            <a:ext cx="4572841" cy="2575957"/>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a:off x="0" y="0"/>
            <a:ext cx="9144000" cy="5143500"/>
          </a:xfrm>
          <a:prstGeom prst="rect">
            <a:avLst/>
          </a:prstGeom>
          <a:solidFill>
            <a:srgbClr val="FFF9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21"/>
          <p:cNvSpPr txBox="1"/>
          <p:nvPr>
            <p:ph type="title"/>
          </p:nvPr>
        </p:nvSpPr>
        <p:spPr>
          <a:xfrm>
            <a:off x="457200" y="205979"/>
            <a:ext cx="8229600" cy="85725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hyperlink" Target="https://partnersforinnovation.com/nl/13-succesfactoren-voor-circulaire-ketenproject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23.png"/><Relationship Id="rId5" Type="http://schemas.openxmlformats.org/officeDocument/2006/relationships/hyperlink" Target="http://www.circonnect.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circonl.nl/op-weg-naar-circulaire-windparken-op-zee/" TargetMode="Externa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circonl.nl/van-lineair-naar-circulair-met-een-circo-track/" TargetMode="External"/><Relationship Id="rId4" Type="http://schemas.openxmlformats.org/officeDocument/2006/relationships/hyperlink" Target="https://www.circonl.nl/circo-tracks-in-zeven-stappen-van-lineair-naar-circulair/" TargetMode="External"/><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hyperlink" Target="https://www.circonl.nl/van-disposable-naar-reusable-circulaire-kansen-voor-ziekenhuiz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hyperlink" Target="https://www.circonl.nl/case/video-circulair-matras-bedzzzy/" TargetMode="External"/><Relationship Id="rId5" Type="http://schemas.openxmlformats.org/officeDocument/2006/relationships/hyperlink" Target="https://www.circonl.nl/wat-heeft-een-matras-te-maken-met-een-pet-tra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3.png"/><Relationship Id="rId5" Type="http://schemas.openxmlformats.org/officeDocument/2006/relationships/hyperlink" Target="https://circopomp.nl/" TargetMode="External"/><Relationship Id="rId6" Type="http://schemas.openxmlformats.org/officeDocument/2006/relationships/hyperlink" Target="https://www.circonl.nl/circulariteit-in-de-pompensector-we-moeten-zelf-de-regie-pakk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hyperlink" Target="https://www.circonl.nl/case/solarge-recyclebare-lichtgewicht-zonnepanel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hyperlink" Target="https://www.circonl.nl/3-circulaire-ontwerpstrategieen-voor-bouwfolies/" TargetMode="External"/><Relationship Id="rId5" Type="http://schemas.openxmlformats.org/officeDocument/2006/relationships/hyperlink" Target="https://www.circonl.nl/schakels-uit-de-keten-circulaire-bouwfoli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hyperlink" Target="https://www.yoyoboostreuse.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ph type="ctrTitle"/>
          </p:nvPr>
        </p:nvSpPr>
        <p:spPr>
          <a:xfrm>
            <a:off x="636437" y="1817905"/>
            <a:ext cx="4111500" cy="11025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1500"/>
              </a:spcBef>
              <a:spcAft>
                <a:spcPts val="0"/>
              </a:spcAft>
              <a:buClr>
                <a:srgbClr val="302F2F"/>
              </a:buClr>
              <a:buSzPct val="111111"/>
              <a:buFont typeface="Arial"/>
              <a:buNone/>
            </a:pPr>
            <a:r>
              <a:rPr lang="en-US"/>
              <a:t>Geleerde lessen uit circulaire ketentracks</a:t>
            </a:r>
            <a:endParaRPr/>
          </a:p>
        </p:txBody>
      </p:sp>
      <p:sp>
        <p:nvSpPr>
          <p:cNvPr id="51" name="Google Shape;51;p1"/>
          <p:cNvSpPr txBox="1"/>
          <p:nvPr>
            <p:ph idx="1" type="subTitle"/>
          </p:nvPr>
        </p:nvSpPr>
        <p:spPr>
          <a:xfrm>
            <a:off x="636437" y="3044794"/>
            <a:ext cx="4111420" cy="1314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02F2F"/>
              </a:buClr>
              <a:buSzPts val="2000"/>
              <a:buNone/>
            </a:pPr>
            <a:r>
              <a:rPr lang="en-US"/>
              <a:t>binnen de maakindustrie, bouw, consumptiegoederen en kunststofsector</a:t>
            </a:r>
            <a:endParaRPr/>
          </a:p>
        </p:txBody>
      </p:sp>
      <p:pic>
        <p:nvPicPr>
          <p:cNvPr descr="circle.eps" id="52" name="Google Shape;52;p1"/>
          <p:cNvPicPr preferRelativeResize="0"/>
          <p:nvPr/>
        </p:nvPicPr>
        <p:blipFill rotWithShape="1">
          <a:blip r:embed="rId3">
            <a:alphaModFix/>
          </a:blip>
          <a:srcRect b="0" l="0" r="0" t="0"/>
          <a:stretch/>
        </p:blipFill>
        <p:spPr>
          <a:xfrm>
            <a:off x="2206430" y="2277724"/>
            <a:ext cx="2048764" cy="588074"/>
          </a:xfrm>
          <a:prstGeom prst="rect">
            <a:avLst/>
          </a:prstGeom>
          <a:noFill/>
          <a:ln>
            <a:noFill/>
          </a:ln>
        </p:spPr>
      </p:pic>
      <p:pic>
        <p:nvPicPr>
          <p:cNvPr id="53" name="Google Shape;53;p1"/>
          <p:cNvPicPr preferRelativeResize="0"/>
          <p:nvPr>
            <p:ph idx="2" type="pic"/>
          </p:nvPr>
        </p:nvPicPr>
        <p:blipFill rotWithShape="1">
          <a:blip r:embed="rId4">
            <a:alphaModFix/>
          </a:blip>
          <a:srcRect b="0" l="12500" r="12500" t="0"/>
          <a:stretch/>
        </p:blipFill>
        <p:spPr>
          <a:xfrm>
            <a:off x="4857855" y="700127"/>
            <a:ext cx="3658932" cy="3659117"/>
          </a:xfrm>
          <a:prstGeom prst="rect">
            <a:avLst/>
          </a:prstGeom>
          <a:noFill/>
          <a:ln>
            <a:noFill/>
          </a:ln>
        </p:spPr>
      </p:pic>
      <p:sp>
        <p:nvSpPr>
          <p:cNvPr id="54" name="Google Shape;54;p1"/>
          <p:cNvSpPr txBox="1"/>
          <p:nvPr/>
        </p:nvSpPr>
        <p:spPr>
          <a:xfrm>
            <a:off x="636437" y="4483633"/>
            <a:ext cx="4111420" cy="445292"/>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302F2F"/>
              </a:buClr>
              <a:buSzPts val="2000"/>
              <a:buFont typeface="Arial"/>
              <a:buNone/>
            </a:pPr>
            <a:r>
              <a:rPr b="0" i="0" lang="en-US" sz="1000" u="none" cap="none" strike="noStrike">
                <a:solidFill>
                  <a:srgbClr val="302F2F"/>
                </a:solidFill>
                <a:latin typeface="Arial"/>
                <a:ea typeface="Arial"/>
                <a:cs typeface="Arial"/>
                <a:sym typeface="Arial"/>
              </a:rPr>
              <a:t>Ingeborg Gort – CIRCO sector expert Kunststoffen &amp; Consumptiegoederen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51535bf758_0_37"/>
          <p:cNvSpPr txBox="1"/>
          <p:nvPr>
            <p:ph type="ctrTitle"/>
          </p:nvPr>
        </p:nvSpPr>
        <p:spPr>
          <a:xfrm>
            <a:off x="403920" y="1221042"/>
            <a:ext cx="8203200" cy="58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a:t>succesfactoren voor keteninnovatie</a:t>
            </a:r>
            <a:endParaRPr/>
          </a:p>
        </p:txBody>
      </p:sp>
      <p:sp>
        <p:nvSpPr>
          <p:cNvPr id="134" name="Google Shape;134;g151535bf758_0_37"/>
          <p:cNvSpPr txBox="1"/>
          <p:nvPr>
            <p:ph idx="1" type="subTitle"/>
          </p:nvPr>
        </p:nvSpPr>
        <p:spPr>
          <a:xfrm>
            <a:off x="403921" y="2028454"/>
            <a:ext cx="3948900" cy="26253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400"/>
              </a:spcBef>
              <a:spcAft>
                <a:spcPts val="0"/>
              </a:spcAft>
              <a:buSzPts val="1100"/>
              <a:buFont typeface="Arial"/>
              <a:buAutoNum type="arabicPeriod"/>
            </a:pPr>
            <a:r>
              <a:rPr lang="en-US" sz="1100">
                <a:solidFill>
                  <a:srgbClr val="000000"/>
                </a:solidFill>
                <a:latin typeface="Calibri"/>
                <a:ea typeface="Calibri"/>
                <a:cs typeface="Calibri"/>
                <a:sym typeface="Calibri"/>
              </a:rPr>
              <a:t>Begin met een concrete vraag van een bedrijf​</a:t>
            </a:r>
            <a:endParaRPr/>
          </a:p>
          <a:p>
            <a:pPr indent="-228600" lvl="0" marL="228600" rtl="0" algn="l">
              <a:lnSpc>
                <a:spcPct val="100000"/>
              </a:lnSpc>
              <a:spcBef>
                <a:spcPts val="400"/>
              </a:spcBef>
              <a:spcAft>
                <a:spcPts val="0"/>
              </a:spcAft>
              <a:buSzPts val="1100"/>
              <a:buFont typeface="Arial"/>
              <a:buAutoNum type="arabicPeriod"/>
            </a:pPr>
            <a:r>
              <a:rPr lang="en-US" sz="1100">
                <a:solidFill>
                  <a:srgbClr val="000000"/>
                </a:solidFill>
                <a:latin typeface="Calibri"/>
                <a:ea typeface="Calibri"/>
                <a:cs typeface="Calibri"/>
                <a:sym typeface="Calibri"/>
              </a:rPr>
              <a:t>Combineer een gezamenlijke visie met individueel belang​</a:t>
            </a:r>
            <a:endParaRPr/>
          </a:p>
          <a:p>
            <a:pPr indent="-228600" lvl="0" marL="228600" rtl="0" algn="l">
              <a:lnSpc>
                <a:spcPct val="100000"/>
              </a:lnSpc>
              <a:spcBef>
                <a:spcPts val="400"/>
              </a:spcBef>
              <a:spcAft>
                <a:spcPts val="0"/>
              </a:spcAft>
              <a:buSzPts val="1100"/>
              <a:buFont typeface="Arial"/>
              <a:buAutoNum type="arabicPeriod"/>
            </a:pPr>
            <a:r>
              <a:rPr lang="en-US" sz="1100">
                <a:solidFill>
                  <a:srgbClr val="000000"/>
                </a:solidFill>
                <a:latin typeface="Calibri"/>
                <a:ea typeface="Calibri"/>
                <a:cs typeface="Calibri"/>
                <a:sym typeface="Calibri"/>
              </a:rPr>
              <a:t>Stem het doel af op de innovatiefase​</a:t>
            </a:r>
            <a:endParaRPr/>
          </a:p>
          <a:p>
            <a:pPr indent="-228600" lvl="0" marL="228600" rtl="0" algn="l">
              <a:lnSpc>
                <a:spcPct val="100000"/>
              </a:lnSpc>
              <a:spcBef>
                <a:spcPts val="400"/>
              </a:spcBef>
              <a:spcAft>
                <a:spcPts val="0"/>
              </a:spcAft>
              <a:buSzPts val="1100"/>
              <a:buFont typeface="Arial"/>
              <a:buAutoNum type="arabicPeriod"/>
            </a:pPr>
            <a:r>
              <a:rPr lang="en-US" sz="1100">
                <a:solidFill>
                  <a:srgbClr val="000000"/>
                </a:solidFill>
                <a:latin typeface="Calibri"/>
                <a:ea typeface="Calibri"/>
                <a:cs typeface="Calibri"/>
                <a:sym typeface="Calibri"/>
              </a:rPr>
              <a:t>Houd rekening met de geografische scope</a:t>
            </a:r>
            <a:endParaRPr/>
          </a:p>
          <a:p>
            <a:pPr indent="-228600" lvl="0" marL="228600" rtl="0" algn="l">
              <a:lnSpc>
                <a:spcPct val="100000"/>
              </a:lnSpc>
              <a:spcBef>
                <a:spcPts val="400"/>
              </a:spcBef>
              <a:spcAft>
                <a:spcPts val="0"/>
              </a:spcAft>
              <a:buSzPts val="1100"/>
              <a:buFont typeface="Arial"/>
              <a:buAutoNum type="arabicPeriod"/>
            </a:pPr>
            <a:r>
              <a:rPr i="0" lang="en-US" sz="1100" u="none" strike="noStrike">
                <a:solidFill>
                  <a:srgbClr val="000000"/>
                </a:solidFill>
                <a:latin typeface="Calibri"/>
                <a:ea typeface="Calibri"/>
                <a:cs typeface="Calibri"/>
                <a:sym typeface="Calibri"/>
              </a:rPr>
              <a:t>Kies voor gelijkgestemde deelnemers  </a:t>
            </a:r>
            <a:r>
              <a:rPr i="0" lang="en-US" sz="1100">
                <a:solidFill>
                  <a:srgbClr val="000000"/>
                </a:solidFill>
                <a:latin typeface="Calibri"/>
                <a:ea typeface="Calibri"/>
                <a:cs typeface="Calibri"/>
                <a:sym typeface="Calibri"/>
              </a:rPr>
              <a:t>​</a:t>
            </a:r>
            <a:endParaRPr i="0" sz="1100">
              <a:solidFill>
                <a:srgbClr val="000000"/>
              </a:solidFill>
              <a:latin typeface="Arial"/>
              <a:ea typeface="Arial"/>
              <a:cs typeface="Arial"/>
              <a:sym typeface="Arial"/>
            </a:endParaRPr>
          </a:p>
          <a:p>
            <a:pPr indent="-228600" lvl="0" marL="228600" rtl="0" algn="l">
              <a:lnSpc>
                <a:spcPct val="100000"/>
              </a:lnSpc>
              <a:spcBef>
                <a:spcPts val="400"/>
              </a:spcBef>
              <a:spcAft>
                <a:spcPts val="0"/>
              </a:spcAft>
              <a:buSzPts val="1100"/>
              <a:buFont typeface="Arial"/>
              <a:buAutoNum type="arabicPeriod"/>
            </a:pPr>
            <a:r>
              <a:rPr i="0" lang="en-US" sz="1100" u="none" strike="noStrike">
                <a:solidFill>
                  <a:srgbClr val="000000"/>
                </a:solidFill>
                <a:latin typeface="Calibri"/>
                <a:ea typeface="Calibri"/>
                <a:cs typeface="Calibri"/>
                <a:sym typeface="Calibri"/>
              </a:rPr>
              <a:t>Betrek innovatieve koplopers en partijen buiten de sector </a:t>
            </a:r>
            <a:r>
              <a:rPr i="0" lang="en-US" sz="1100">
                <a:solidFill>
                  <a:srgbClr val="000000"/>
                </a:solidFill>
                <a:latin typeface="Calibri"/>
                <a:ea typeface="Calibri"/>
                <a:cs typeface="Calibri"/>
                <a:sym typeface="Calibri"/>
              </a:rPr>
              <a:t>​</a:t>
            </a:r>
            <a:endParaRPr i="0" sz="1100">
              <a:solidFill>
                <a:srgbClr val="000000"/>
              </a:solidFill>
              <a:latin typeface="Arial"/>
              <a:ea typeface="Arial"/>
              <a:cs typeface="Arial"/>
              <a:sym typeface="Arial"/>
            </a:endParaRPr>
          </a:p>
          <a:p>
            <a:pPr indent="-228600" lvl="0" marL="228600" rtl="0" algn="l">
              <a:lnSpc>
                <a:spcPct val="100000"/>
              </a:lnSpc>
              <a:spcBef>
                <a:spcPts val="400"/>
              </a:spcBef>
              <a:spcAft>
                <a:spcPts val="0"/>
              </a:spcAft>
              <a:buSzPts val="1100"/>
              <a:buFont typeface="Arial"/>
              <a:buAutoNum type="arabicPeriod"/>
            </a:pPr>
            <a:r>
              <a:rPr i="0" lang="en-US" sz="1100" u="none" strike="noStrike">
                <a:solidFill>
                  <a:srgbClr val="000000"/>
                </a:solidFill>
                <a:latin typeface="Calibri"/>
                <a:ea typeface="Calibri"/>
                <a:cs typeface="Calibri"/>
                <a:sym typeface="Calibri"/>
              </a:rPr>
              <a:t>Vind ambassadeurs </a:t>
            </a:r>
            <a:r>
              <a:rPr i="0" lang="en-US" sz="1100">
                <a:solidFill>
                  <a:srgbClr val="000000"/>
                </a:solidFill>
                <a:latin typeface="Calibri"/>
                <a:ea typeface="Calibri"/>
                <a:cs typeface="Calibri"/>
                <a:sym typeface="Calibri"/>
              </a:rPr>
              <a:t>​</a:t>
            </a:r>
            <a:endParaRPr i="0" sz="1100">
              <a:solidFill>
                <a:srgbClr val="000000"/>
              </a:solidFill>
              <a:latin typeface="Arial"/>
              <a:ea typeface="Arial"/>
              <a:cs typeface="Arial"/>
              <a:sym typeface="Arial"/>
            </a:endParaRPr>
          </a:p>
          <a:p>
            <a:pPr indent="-228600" lvl="0" marL="228600" rtl="0" algn="l">
              <a:lnSpc>
                <a:spcPct val="100000"/>
              </a:lnSpc>
              <a:spcBef>
                <a:spcPts val="400"/>
              </a:spcBef>
              <a:spcAft>
                <a:spcPts val="0"/>
              </a:spcAft>
              <a:buSzPts val="1100"/>
              <a:buFont typeface="Arial"/>
              <a:buAutoNum type="arabicPeriod"/>
            </a:pPr>
            <a:r>
              <a:rPr i="0" lang="en-US" sz="1100" u="none" strike="noStrike">
                <a:solidFill>
                  <a:srgbClr val="000000"/>
                </a:solidFill>
                <a:latin typeface="Calibri"/>
                <a:ea typeface="Calibri"/>
                <a:cs typeface="Calibri"/>
                <a:sym typeface="Calibri"/>
              </a:rPr>
              <a:t>Schakel een externe en deskundige projectmanager in</a:t>
            </a:r>
            <a:r>
              <a:rPr i="0" lang="en-US" sz="1100">
                <a:solidFill>
                  <a:srgbClr val="000000"/>
                </a:solidFill>
                <a:latin typeface="Calibri"/>
                <a:ea typeface="Calibri"/>
                <a:cs typeface="Calibri"/>
                <a:sym typeface="Calibri"/>
              </a:rPr>
              <a:t>​</a:t>
            </a:r>
            <a:endParaRPr i="0" sz="1100">
              <a:solidFill>
                <a:srgbClr val="000000"/>
              </a:solidFill>
              <a:latin typeface="Arial"/>
              <a:ea typeface="Arial"/>
              <a:cs typeface="Arial"/>
              <a:sym typeface="Arial"/>
            </a:endParaRPr>
          </a:p>
          <a:p>
            <a:pPr indent="-228600" lvl="0" marL="228600" rtl="0" algn="l">
              <a:lnSpc>
                <a:spcPct val="100000"/>
              </a:lnSpc>
              <a:spcBef>
                <a:spcPts val="400"/>
              </a:spcBef>
              <a:spcAft>
                <a:spcPts val="0"/>
              </a:spcAft>
              <a:buSzPts val="1100"/>
              <a:buFont typeface="Arial"/>
              <a:buAutoNum type="arabicPeriod"/>
            </a:pPr>
            <a:r>
              <a:rPr i="0" lang="en-US" sz="1100" u="none" strike="noStrike">
                <a:solidFill>
                  <a:srgbClr val="000000"/>
                </a:solidFill>
                <a:latin typeface="Calibri"/>
                <a:ea typeface="Calibri"/>
                <a:cs typeface="Calibri"/>
                <a:sym typeface="Calibri"/>
              </a:rPr>
              <a:t>Kies het juiste aantal deelnemers </a:t>
            </a:r>
            <a:r>
              <a:rPr i="0" lang="en-US" sz="1100">
                <a:solidFill>
                  <a:srgbClr val="000000"/>
                </a:solidFill>
                <a:latin typeface="Calibri"/>
                <a:ea typeface="Calibri"/>
                <a:cs typeface="Calibri"/>
                <a:sym typeface="Calibri"/>
              </a:rPr>
              <a:t>​</a:t>
            </a:r>
            <a:endParaRPr i="0" sz="1100">
              <a:solidFill>
                <a:srgbClr val="000000"/>
              </a:solidFill>
              <a:latin typeface="Arial"/>
              <a:ea typeface="Arial"/>
              <a:cs typeface="Arial"/>
              <a:sym typeface="Arial"/>
            </a:endParaRPr>
          </a:p>
          <a:p>
            <a:pPr indent="-228600" lvl="0" marL="228600" rtl="0" algn="l">
              <a:lnSpc>
                <a:spcPct val="100000"/>
              </a:lnSpc>
              <a:spcBef>
                <a:spcPts val="400"/>
              </a:spcBef>
              <a:spcAft>
                <a:spcPts val="0"/>
              </a:spcAft>
              <a:buSzPts val="1100"/>
              <a:buFont typeface="Arial"/>
              <a:buAutoNum type="arabicPeriod"/>
            </a:pPr>
            <a:r>
              <a:rPr i="0" lang="en-US" sz="1100" u="none" strike="noStrike">
                <a:solidFill>
                  <a:srgbClr val="000000"/>
                </a:solidFill>
                <a:latin typeface="Calibri"/>
                <a:ea typeface="Calibri"/>
                <a:cs typeface="Calibri"/>
                <a:sym typeface="Calibri"/>
              </a:rPr>
              <a:t>Vraag actieve deelname </a:t>
            </a:r>
            <a:r>
              <a:rPr i="0" lang="en-US" sz="1100">
                <a:solidFill>
                  <a:srgbClr val="000000"/>
                </a:solidFill>
                <a:latin typeface="Calibri"/>
                <a:ea typeface="Calibri"/>
                <a:cs typeface="Calibri"/>
                <a:sym typeface="Calibri"/>
              </a:rPr>
              <a:t>​</a:t>
            </a:r>
            <a:endParaRPr sz="1200">
              <a:solidFill>
                <a:srgbClr val="000000"/>
              </a:solidFill>
              <a:latin typeface="Calibri"/>
              <a:ea typeface="Calibri"/>
              <a:cs typeface="Calibri"/>
              <a:sym typeface="Calibri"/>
            </a:endParaRPr>
          </a:p>
          <a:p>
            <a:pPr indent="-228600" lvl="0" marL="228600" rtl="0" algn="l">
              <a:lnSpc>
                <a:spcPct val="100000"/>
              </a:lnSpc>
              <a:spcBef>
                <a:spcPts val="400"/>
              </a:spcBef>
              <a:spcAft>
                <a:spcPts val="0"/>
              </a:spcAft>
              <a:buSzPts val="1100"/>
              <a:buFont typeface="Arial"/>
              <a:buAutoNum type="arabicPeriod"/>
            </a:pPr>
            <a:r>
              <a:rPr i="0" lang="en-US" sz="1100" u="none" strike="noStrike">
                <a:solidFill>
                  <a:srgbClr val="000000"/>
                </a:solidFill>
                <a:latin typeface="Calibri"/>
                <a:ea typeface="Calibri"/>
                <a:cs typeface="Calibri"/>
                <a:sym typeface="Calibri"/>
              </a:rPr>
              <a:t>Niet direct in oplossingen denken </a:t>
            </a:r>
            <a:r>
              <a:rPr i="0" lang="en-US" sz="1100">
                <a:solidFill>
                  <a:srgbClr val="000000"/>
                </a:solidFill>
                <a:latin typeface="Calibri"/>
                <a:ea typeface="Calibri"/>
                <a:cs typeface="Calibri"/>
                <a:sym typeface="Calibri"/>
              </a:rPr>
              <a:t>​</a:t>
            </a:r>
            <a:endParaRPr i="0" sz="1200">
              <a:solidFill>
                <a:srgbClr val="000000"/>
              </a:solidFill>
              <a:latin typeface="Calibri"/>
              <a:ea typeface="Calibri"/>
              <a:cs typeface="Calibri"/>
              <a:sym typeface="Calibri"/>
            </a:endParaRPr>
          </a:p>
          <a:p>
            <a:pPr indent="-228600" lvl="0" marL="228600" rtl="0" algn="l">
              <a:lnSpc>
                <a:spcPct val="100000"/>
              </a:lnSpc>
              <a:spcBef>
                <a:spcPts val="400"/>
              </a:spcBef>
              <a:spcAft>
                <a:spcPts val="0"/>
              </a:spcAft>
              <a:buSzPts val="1100"/>
              <a:buFont typeface="Arial"/>
              <a:buAutoNum type="arabicPeriod"/>
            </a:pPr>
            <a:r>
              <a:rPr i="0" lang="en-US" sz="1100" u="none" strike="noStrike">
                <a:solidFill>
                  <a:srgbClr val="000000"/>
                </a:solidFill>
                <a:latin typeface="Calibri"/>
                <a:ea typeface="Calibri"/>
                <a:cs typeface="Calibri"/>
                <a:sym typeface="Calibri"/>
              </a:rPr>
              <a:t> Laat projecten parallel lopen </a:t>
            </a:r>
            <a:endParaRPr sz="1200" u="none" strike="noStrike">
              <a:solidFill>
                <a:srgbClr val="000000"/>
              </a:solidFill>
              <a:latin typeface="Calibri"/>
              <a:ea typeface="Calibri"/>
              <a:cs typeface="Calibri"/>
              <a:sym typeface="Calibri"/>
            </a:endParaRPr>
          </a:p>
          <a:p>
            <a:pPr indent="-228600" lvl="0" marL="228600" rtl="0" algn="l">
              <a:lnSpc>
                <a:spcPct val="100000"/>
              </a:lnSpc>
              <a:spcBef>
                <a:spcPts val="400"/>
              </a:spcBef>
              <a:spcAft>
                <a:spcPts val="0"/>
              </a:spcAft>
              <a:buSzPts val="1100"/>
              <a:buFont typeface="Arial"/>
              <a:buAutoNum type="arabicPeriod"/>
            </a:pPr>
            <a:r>
              <a:rPr i="0" lang="en-US" sz="1100" u="none" strike="noStrike">
                <a:solidFill>
                  <a:srgbClr val="000000"/>
                </a:solidFill>
                <a:latin typeface="Calibri"/>
                <a:ea typeface="Calibri"/>
                <a:cs typeface="Calibri"/>
                <a:sym typeface="Calibri"/>
              </a:rPr>
              <a:t> Maak het leuk! </a:t>
            </a:r>
            <a:r>
              <a:rPr i="0" lang="en-US" sz="1200" u="none" strike="noStrike">
                <a:solidFill>
                  <a:srgbClr val="000000"/>
                </a:solidFill>
                <a:latin typeface="Calibri"/>
                <a:ea typeface="Calibri"/>
                <a:cs typeface="Calibri"/>
                <a:sym typeface="Calibri"/>
              </a:rPr>
              <a:t> </a:t>
            </a:r>
            <a:r>
              <a:rPr i="0" lang="en-US" sz="1200">
                <a:solidFill>
                  <a:srgbClr val="000000"/>
                </a:solidFill>
                <a:latin typeface="Calibri"/>
                <a:ea typeface="Calibri"/>
                <a:cs typeface="Calibri"/>
                <a:sym typeface="Calibri"/>
              </a:rPr>
              <a:t>​</a:t>
            </a:r>
            <a:endParaRPr i="0" sz="1200">
              <a:solidFill>
                <a:srgbClr val="000000"/>
              </a:solidFill>
              <a:latin typeface="Arial"/>
              <a:ea typeface="Arial"/>
              <a:cs typeface="Arial"/>
              <a:sym typeface="Arial"/>
            </a:endParaRPr>
          </a:p>
          <a:p>
            <a:pPr indent="0" lvl="0" marL="0" rtl="0" algn="l">
              <a:lnSpc>
                <a:spcPct val="100000"/>
              </a:lnSpc>
              <a:spcBef>
                <a:spcPts val="400"/>
              </a:spcBef>
              <a:spcAft>
                <a:spcPts val="0"/>
              </a:spcAft>
              <a:buSzPts val="2000"/>
              <a:buNone/>
            </a:pPr>
            <a:r>
              <a:t/>
            </a:r>
            <a:endParaRPr/>
          </a:p>
        </p:txBody>
      </p:sp>
      <p:pic>
        <p:nvPicPr>
          <p:cNvPr id="135" name="Google Shape;135;g151535bf758_0_37"/>
          <p:cNvPicPr preferRelativeResize="0"/>
          <p:nvPr>
            <p:ph idx="2" type="pic"/>
          </p:nvPr>
        </p:nvPicPr>
        <p:blipFill/>
        <p:spPr>
          <a:xfrm>
            <a:off x="4573588" y="2028825"/>
            <a:ext cx="4572000" cy="3122613"/>
          </a:xfrm>
          <a:prstGeom prst="rect">
            <a:avLst/>
          </a:prstGeom>
          <a:blipFill rotWithShape="1">
            <a:blip r:embed="rId3">
              <a:alphaModFix/>
            </a:blip>
            <a:stretch>
              <a:fillRect b="2245" l="14890" r="-23477" t="-2246"/>
            </a:stretch>
          </a:blipFill>
          <a:ln cap="flat" cmpd="sng" w="25400">
            <a:solidFill>
              <a:schemeClr val="lt1">
                <a:alpha val="0"/>
              </a:schemeClr>
            </a:solidFill>
            <a:prstDash val="solid"/>
            <a:round/>
            <a:headEnd len="sm" w="sm" type="none"/>
            <a:tailEnd len="sm" w="sm" type="none"/>
          </a:ln>
        </p:spPr>
      </p:pic>
      <p:sp>
        <p:nvSpPr>
          <p:cNvPr id="136" name="Google Shape;136;g151535bf758_0_37"/>
          <p:cNvSpPr txBox="1"/>
          <p:nvPr/>
        </p:nvSpPr>
        <p:spPr>
          <a:xfrm>
            <a:off x="5170810" y="595723"/>
            <a:ext cx="392693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sng" cap="none" strike="noStrike">
                <a:solidFill>
                  <a:srgbClr val="0563C1"/>
                </a:solidFill>
                <a:latin typeface="Arial"/>
                <a:ea typeface="Arial"/>
                <a:cs typeface="Arial"/>
                <a:sym typeface="Arial"/>
                <a:hlinkClick r:id="rId4">
                  <a:extLst>
                    <a:ext uri="{A12FA001-AC4F-418D-AE19-62706E023703}">
                      <ahyp:hlinkClr val="tx"/>
                    </a:ext>
                  </a:extLst>
                </a:hlinkClick>
              </a:rPr>
              <a:t>https://partnersforinnovation.com/nl/13-succesfactoren-voor-circulaire-ketenprojecten/</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p:nvPr>
            <p:ph idx="2" type="pic"/>
          </p:nvPr>
        </p:nvSpPr>
        <p:spPr>
          <a:xfrm>
            <a:off x="4572841" y="2028454"/>
            <a:ext cx="4572900" cy="3123600"/>
          </a:xfrm>
          <a:prstGeom prst="rect">
            <a:avLst/>
          </a:prstGeom>
          <a:noFill/>
          <a:ln>
            <a:noFill/>
          </a:ln>
        </p:spPr>
      </p:sp>
      <p:sp>
        <p:nvSpPr>
          <p:cNvPr id="143" name="Google Shape;143;p5"/>
          <p:cNvSpPr txBox="1"/>
          <p:nvPr>
            <p:ph type="ctrTitle"/>
          </p:nvPr>
        </p:nvSpPr>
        <p:spPr>
          <a:xfrm>
            <a:off x="403920" y="1221042"/>
            <a:ext cx="8203200" cy="58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a:t>Expert sessies</a:t>
            </a:r>
            <a:endParaRPr/>
          </a:p>
        </p:txBody>
      </p:sp>
      <p:sp>
        <p:nvSpPr>
          <p:cNvPr id="144" name="Google Shape;144;p5"/>
          <p:cNvSpPr txBox="1"/>
          <p:nvPr>
            <p:ph idx="1" type="subTitle"/>
          </p:nvPr>
        </p:nvSpPr>
        <p:spPr>
          <a:xfrm>
            <a:off x="403921" y="2028454"/>
            <a:ext cx="3948900" cy="262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2000"/>
              <a:buNone/>
            </a:pPr>
            <a:r>
              <a:t/>
            </a:r>
            <a:endParaRPr/>
          </a:p>
        </p:txBody>
      </p:sp>
      <p:pic>
        <p:nvPicPr>
          <p:cNvPr id="145" name="Google Shape;145;p5"/>
          <p:cNvPicPr preferRelativeResize="0"/>
          <p:nvPr/>
        </p:nvPicPr>
        <p:blipFill rotWithShape="1">
          <a:blip r:embed="rId3">
            <a:alphaModFix/>
          </a:blip>
          <a:srcRect b="0" l="0" r="0" t="0"/>
          <a:stretch/>
        </p:blipFill>
        <p:spPr>
          <a:xfrm>
            <a:off x="3600450" y="1371228"/>
            <a:ext cx="5314950" cy="28243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p:nvPr>
            <p:ph idx="2" type="pic"/>
          </p:nvPr>
        </p:nvSpPr>
        <p:spPr>
          <a:xfrm>
            <a:off x="4572841" y="2028454"/>
            <a:ext cx="4572900" cy="3123600"/>
          </a:xfrm>
          <a:prstGeom prst="rect">
            <a:avLst/>
          </a:prstGeom>
          <a:noFill/>
          <a:ln>
            <a:noFill/>
          </a:ln>
        </p:spPr>
      </p:sp>
      <p:sp>
        <p:nvSpPr>
          <p:cNvPr id="152" name="Google Shape;152;p6"/>
          <p:cNvSpPr txBox="1"/>
          <p:nvPr>
            <p:ph type="ctrTitle"/>
          </p:nvPr>
        </p:nvSpPr>
        <p:spPr>
          <a:xfrm>
            <a:off x="403920" y="1221042"/>
            <a:ext cx="8203200" cy="58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a:t>Relevantiedocumenten</a:t>
            </a:r>
            <a:endParaRPr/>
          </a:p>
        </p:txBody>
      </p:sp>
      <p:sp>
        <p:nvSpPr>
          <p:cNvPr id="153" name="Google Shape;153;p6"/>
          <p:cNvSpPr txBox="1"/>
          <p:nvPr>
            <p:ph idx="1" type="subTitle"/>
          </p:nvPr>
        </p:nvSpPr>
        <p:spPr>
          <a:xfrm>
            <a:off x="403921" y="2028454"/>
            <a:ext cx="3948900" cy="262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2000"/>
              <a:buNone/>
            </a:pPr>
            <a:r>
              <a:t/>
            </a:r>
            <a:endParaRPr/>
          </a:p>
        </p:txBody>
      </p:sp>
      <p:pic>
        <p:nvPicPr>
          <p:cNvPr id="154" name="Google Shape;154;p6"/>
          <p:cNvPicPr preferRelativeResize="0"/>
          <p:nvPr/>
        </p:nvPicPr>
        <p:blipFill rotWithShape="1">
          <a:blip r:embed="rId3">
            <a:alphaModFix/>
          </a:blip>
          <a:srcRect b="13138" l="22302" r="61999" t="26755"/>
          <a:stretch/>
        </p:blipFill>
        <p:spPr>
          <a:xfrm>
            <a:off x="4826512" y="168840"/>
            <a:ext cx="4165088" cy="44849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CIRCONNECT van start" id="159" name="Google Shape;159;p42"/>
          <p:cNvPicPr preferRelativeResize="0"/>
          <p:nvPr/>
        </p:nvPicPr>
        <p:blipFill rotWithShape="1">
          <a:blip r:embed="rId3">
            <a:alphaModFix/>
          </a:blip>
          <a:srcRect b="0" l="0" r="0" t="0"/>
          <a:stretch/>
        </p:blipFill>
        <p:spPr>
          <a:xfrm>
            <a:off x="4915877" y="1731786"/>
            <a:ext cx="3634154" cy="2422769"/>
          </a:xfrm>
          <a:prstGeom prst="rect">
            <a:avLst/>
          </a:prstGeom>
          <a:noFill/>
          <a:ln>
            <a:noFill/>
          </a:ln>
        </p:spPr>
      </p:pic>
      <p:sp>
        <p:nvSpPr>
          <p:cNvPr id="160" name="Google Shape;160;p42"/>
          <p:cNvSpPr txBox="1"/>
          <p:nvPr/>
        </p:nvSpPr>
        <p:spPr>
          <a:xfrm>
            <a:off x="2193131" y="504170"/>
            <a:ext cx="63569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CIRCONNECT – Kennisplatform circular design</a:t>
            </a:r>
            <a:endParaRPr/>
          </a:p>
        </p:txBody>
      </p:sp>
      <p:pic>
        <p:nvPicPr>
          <p:cNvPr id="161" name="Google Shape;161;p42"/>
          <p:cNvPicPr preferRelativeResize="0"/>
          <p:nvPr/>
        </p:nvPicPr>
        <p:blipFill rotWithShape="1">
          <a:blip r:embed="rId4">
            <a:alphaModFix/>
          </a:blip>
          <a:srcRect b="22970" l="62308" r="12392" t="26885"/>
          <a:stretch/>
        </p:blipFill>
        <p:spPr>
          <a:xfrm>
            <a:off x="327726" y="1731786"/>
            <a:ext cx="4346304" cy="2422769"/>
          </a:xfrm>
          <a:prstGeom prst="rect">
            <a:avLst/>
          </a:prstGeom>
          <a:noFill/>
          <a:ln>
            <a:noFill/>
          </a:ln>
        </p:spPr>
      </p:pic>
      <p:sp>
        <p:nvSpPr>
          <p:cNvPr id="162" name="Google Shape;162;p42"/>
          <p:cNvSpPr txBox="1"/>
          <p:nvPr/>
        </p:nvSpPr>
        <p:spPr>
          <a:xfrm>
            <a:off x="2193130" y="4499172"/>
            <a:ext cx="434630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www.circonnect.org</a:t>
            </a:r>
            <a:r>
              <a:rPr b="0" i="0" lang="en-US" sz="1400" u="none" cap="none" strike="noStrike">
                <a:solidFill>
                  <a:srgbClr val="000000"/>
                </a:solidFill>
                <a:latin typeface="Arial"/>
                <a:ea typeface="Arial"/>
                <a:cs typeface="Arial"/>
                <a:sym typeface="Arial"/>
              </a:rPr>
              <a:t> (N.B. 30 september 2022 live)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43"/>
          <p:cNvPicPr preferRelativeResize="0"/>
          <p:nvPr/>
        </p:nvPicPr>
        <p:blipFill rotWithShape="1">
          <a:blip r:embed="rId3">
            <a:alphaModFix/>
          </a:blip>
          <a:srcRect b="0" l="0" r="0" t="0"/>
          <a:stretch/>
        </p:blipFill>
        <p:spPr>
          <a:xfrm>
            <a:off x="0" y="0"/>
            <a:ext cx="9172159" cy="5159339"/>
          </a:xfrm>
          <a:prstGeom prst="rect">
            <a:avLst/>
          </a:prstGeom>
          <a:noFill/>
          <a:ln>
            <a:noFill/>
          </a:ln>
        </p:spPr>
      </p:pic>
      <p:sp>
        <p:nvSpPr>
          <p:cNvPr id="168" name="Google Shape;168;p43"/>
          <p:cNvSpPr/>
          <p:nvPr/>
        </p:nvSpPr>
        <p:spPr>
          <a:xfrm>
            <a:off x="4893961" y="323197"/>
            <a:ext cx="2721137" cy="4446816"/>
          </a:xfrm>
          <a:prstGeom prst="rect">
            <a:avLst/>
          </a:prstGeom>
          <a:solidFill>
            <a:srgbClr val="F5CC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169" name="Google Shape;169;p43"/>
          <p:cNvSpPr txBox="1"/>
          <p:nvPr/>
        </p:nvSpPr>
        <p:spPr>
          <a:xfrm>
            <a:off x="5030249" y="522696"/>
            <a:ext cx="3349300"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t/>
            </a:r>
            <a:endParaRPr b="1" i="0" sz="7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700"/>
              <a:buFont typeface="Arial"/>
              <a:buNone/>
            </a:pPr>
            <a:r>
              <a:rPr b="1" i="0" lang="en-US" sz="2700" u="none" cap="none" strike="noStrike">
                <a:solidFill>
                  <a:srgbClr val="FFFFFF"/>
                </a:solidFill>
                <a:latin typeface="Arial"/>
                <a:ea typeface="Arial"/>
                <a:cs typeface="Arial"/>
                <a:sym typeface="Arial"/>
              </a:rPr>
              <a:t>DANK!</a:t>
            </a:r>
            <a:endParaRPr b="0" i="0" sz="27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en-US" sz="1650" u="none" cap="none" strike="noStrike">
                <a:solidFill>
                  <a:srgbClr val="000000"/>
                </a:solidFill>
                <a:latin typeface="Arial"/>
                <a:ea typeface="Arial"/>
                <a:cs typeface="Arial"/>
                <a:sym typeface="Arial"/>
              </a:rPr>
              <a:t>CIRCOnl.nl</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1" i="0" lang="en-US" sz="1650" u="none" cap="none" strike="noStrike">
                <a:solidFill>
                  <a:srgbClr val="000000"/>
                </a:solidFill>
                <a:latin typeface="Arial"/>
                <a:ea typeface="Arial"/>
                <a:cs typeface="Arial"/>
                <a:sym typeface="Arial"/>
              </a:rPr>
              <a:t>Follow CIRCO</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en-US" sz="1650" u="none" cap="none" strike="noStrike">
                <a:solidFill>
                  <a:srgbClr val="000000"/>
                </a:solidFill>
                <a:latin typeface="Arial"/>
                <a:ea typeface="Arial"/>
                <a:cs typeface="Arial"/>
                <a:sym typeface="Arial"/>
              </a:rPr>
              <a:t>Twitter @CIRCOnl </a:t>
            </a:r>
            <a:endParaRPr/>
          </a:p>
          <a:p>
            <a:pPr indent="0" lvl="0" marL="0" marR="0" rtl="0" algn="l">
              <a:lnSpc>
                <a:spcPct val="100000"/>
              </a:lnSpc>
              <a:spcBef>
                <a:spcPts val="0"/>
              </a:spcBef>
              <a:spcAft>
                <a:spcPts val="0"/>
              </a:spcAft>
              <a:buClr>
                <a:srgbClr val="000000"/>
              </a:buClr>
              <a:buSzPts val="1650"/>
              <a:buFont typeface="Arial"/>
              <a:buNone/>
            </a:pPr>
            <a:r>
              <a:rPr b="0" i="0" lang="en-US" sz="1650" u="none" cap="none" strike="noStrike">
                <a:solidFill>
                  <a:srgbClr val="000000"/>
                </a:solidFill>
                <a:latin typeface="Arial"/>
                <a:ea typeface="Arial"/>
                <a:cs typeface="Arial"/>
                <a:sym typeface="Arial"/>
              </a:rPr>
              <a:t>Facebook/CIRCOnl</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en-US" sz="1650" u="none" cap="none" strike="noStrike">
                <a:solidFill>
                  <a:srgbClr val="000000"/>
                </a:solidFill>
                <a:latin typeface="Arial"/>
                <a:ea typeface="Arial"/>
                <a:cs typeface="Arial"/>
                <a:sym typeface="Arial"/>
              </a:rPr>
              <a:t>Linkedingroup CIRCOnl</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50" u="none" cap="none" strike="noStrike">
                <a:solidFill>
                  <a:srgbClr val="000000"/>
                </a:solidFill>
                <a:latin typeface="Arial"/>
                <a:ea typeface="Arial"/>
                <a:cs typeface="Arial"/>
                <a:sym typeface="Arial"/>
              </a:rPr>
              <a:t>ingeborg@circonl.nl </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4" name="Shape 174"/>
        <p:cNvGrpSpPr/>
        <p:nvPr/>
      </p:nvGrpSpPr>
      <p:grpSpPr>
        <a:xfrm>
          <a:off x="0" y="0"/>
          <a:ext cx="0" cy="0"/>
          <a:chOff x="0" y="0"/>
          <a:chExt cx="0" cy="0"/>
        </a:xfrm>
      </p:grpSpPr>
      <p:sp>
        <p:nvSpPr>
          <p:cNvPr id="175" name="Google Shape;175;p2"/>
          <p:cNvSpPr txBox="1"/>
          <p:nvPr>
            <p:ph type="title"/>
          </p:nvPr>
        </p:nvSpPr>
        <p:spPr>
          <a:xfrm>
            <a:off x="394372" y="1328005"/>
            <a:ext cx="8229600" cy="3779031"/>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464A5A"/>
                </a:solidFill>
                <a:highlight>
                  <a:srgbClr val="FFFFFF"/>
                </a:highlight>
              </a:rPr>
              <a:t>In de afgelopen jaren hebben ca. 1500 bedrijven een CIRCO Track gevolgd. Vele tracks waren in ketenverband binnen een specifieke sector, productgroep of materiaalgroep. Denk hierbij o.a. aan de medische disposables, matrassen, pompen, windmolens, zacht PVC, Single Use Plastics, Herbruikbare cateringverpakkingen, sierteeltverpakkingen, kunststoffen in de bouw, meubel en interieurbouw, mobiliteitshulpmiddelenen professional cleaning. Wat zijn de geleerde </a:t>
            </a:r>
            <a:r>
              <a:rPr lang="en-US" sz="2000">
                <a:solidFill>
                  <a:srgbClr val="464A5A"/>
                </a:solidFill>
                <a:highlight>
                  <a:srgbClr val="FFFFFF"/>
                </a:highlight>
              </a:rPr>
              <a:t>lessen uit deze tracks op het gebied van ketensamenwerking en circulair ontwerpen voor het creëren van circulaire business?</a:t>
            </a:r>
            <a:endParaRPr sz="2000">
              <a:solidFill>
                <a:srgbClr val="464A5A"/>
              </a:solidFill>
              <a:highlight>
                <a:srgbClr val="FFFFFF"/>
              </a:highlight>
            </a:endParaRPr>
          </a:p>
          <a:p>
            <a:pPr indent="0" lvl="0" marL="0" rtl="0" algn="l">
              <a:lnSpc>
                <a:spcPct val="110000"/>
              </a:lnSpc>
              <a:spcBef>
                <a:spcPts val="1500"/>
              </a:spcBef>
              <a:spcAft>
                <a:spcPts val="0"/>
              </a:spcAft>
              <a:buClr>
                <a:srgbClr val="302F2F"/>
              </a:buClr>
              <a:buSzPts val="32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0" name="Shape 180"/>
        <p:cNvGrpSpPr/>
        <p:nvPr/>
      </p:nvGrpSpPr>
      <p:grpSpPr>
        <a:xfrm>
          <a:off x="0" y="0"/>
          <a:ext cx="0" cy="0"/>
          <a:chOff x="0" y="0"/>
          <a:chExt cx="0" cy="0"/>
        </a:xfrm>
      </p:grpSpPr>
      <p:sp>
        <p:nvSpPr>
          <p:cNvPr id="181" name="Google Shape;181;p44"/>
          <p:cNvSpPr txBox="1"/>
          <p:nvPr>
            <p:ph type="ctrTitle"/>
          </p:nvPr>
        </p:nvSpPr>
        <p:spPr>
          <a:xfrm>
            <a:off x="403920" y="1221042"/>
            <a:ext cx="8203254" cy="58751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02F2F"/>
              </a:buClr>
              <a:buSzPts val="3200"/>
              <a:buFont typeface="Arial"/>
              <a:buNone/>
            </a:pPr>
            <a:r>
              <a:rPr lang="en-US"/>
              <a:t>windmolens</a:t>
            </a:r>
            <a:endParaRPr/>
          </a:p>
        </p:txBody>
      </p:sp>
      <p:sp>
        <p:nvSpPr>
          <p:cNvPr id="182" name="Google Shape;182;p44"/>
          <p:cNvSpPr txBox="1"/>
          <p:nvPr>
            <p:ph idx="1" type="subTitle"/>
          </p:nvPr>
        </p:nvSpPr>
        <p:spPr>
          <a:xfrm>
            <a:off x="403921" y="2028454"/>
            <a:ext cx="3949030" cy="2625322"/>
          </a:xfrm>
          <a:prstGeom prst="rect">
            <a:avLst/>
          </a:prstGeom>
          <a:noFill/>
          <a:ln>
            <a:noFill/>
          </a:ln>
        </p:spPr>
        <p:txBody>
          <a:bodyPr anchorCtr="0" anchor="t" bIns="45700" lIns="91425" spcFirstLastPara="1" rIns="91425" wrap="square" tIns="45700">
            <a:normAutofit/>
          </a:bodyPr>
          <a:lstStyle/>
          <a:p>
            <a:pPr indent="-431800" lvl="0" marL="457200" rtl="0" algn="l">
              <a:lnSpc>
                <a:spcPct val="100000"/>
              </a:lnSpc>
              <a:spcBef>
                <a:spcPts val="400"/>
              </a:spcBef>
              <a:spcAft>
                <a:spcPts val="0"/>
              </a:spcAft>
              <a:buClr>
                <a:srgbClr val="302F2F"/>
              </a:buClr>
              <a:buSzPts val="2000"/>
              <a:buNone/>
            </a:pPr>
            <a:r>
              <a:t/>
            </a:r>
            <a:endParaRPr/>
          </a:p>
        </p:txBody>
      </p:sp>
      <p:sp>
        <p:nvSpPr>
          <p:cNvPr id="183" name="Google Shape;183;p44"/>
          <p:cNvSpPr txBox="1"/>
          <p:nvPr/>
        </p:nvSpPr>
        <p:spPr>
          <a:xfrm>
            <a:off x="4624900" y="1221042"/>
            <a:ext cx="457955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sng" cap="none" strike="noStrike">
                <a:solidFill>
                  <a:srgbClr val="000000"/>
                </a:solidFill>
                <a:latin typeface="Arial"/>
                <a:ea typeface="Arial"/>
                <a:cs typeface="Arial"/>
                <a:sym typeface="Arial"/>
                <a:hlinkClick r:id="rId3">
                  <a:extLst>
                    <a:ext uri="{A12FA001-AC4F-418D-AE19-62706E023703}">
                      <ahyp:hlinkClr val="tx"/>
                    </a:ext>
                  </a:extLst>
                </a:hlinkClick>
              </a:rPr>
              <a:t>Op weg naar circulaire windparken op zee - CIRCO (circonl.nl)</a:t>
            </a:r>
            <a:endParaRPr b="0" i="0" sz="1000" u="none" cap="none" strike="noStrike">
              <a:solidFill>
                <a:srgbClr val="000000"/>
              </a:solidFill>
              <a:latin typeface="Arial"/>
              <a:ea typeface="Arial"/>
              <a:cs typeface="Arial"/>
              <a:sym typeface="Arial"/>
            </a:endParaRPr>
          </a:p>
        </p:txBody>
      </p:sp>
      <p:pic>
        <p:nvPicPr>
          <p:cNvPr descr="Construction site of offshore wind farm near the Dutch coast" id="184" name="Google Shape;184;p44"/>
          <p:cNvPicPr preferRelativeResize="0"/>
          <p:nvPr>
            <p:ph idx="2" type="pic"/>
          </p:nvPr>
        </p:nvPicPr>
        <p:blipFill rotWithShape="1">
          <a:blip r:embed="rId4">
            <a:alphaModFix/>
          </a:blip>
          <a:srcRect b="0" l="11993" r="11993" t="0"/>
          <a:stretch/>
        </p:blipFill>
        <p:spPr>
          <a:xfrm>
            <a:off x="4572841" y="2028454"/>
            <a:ext cx="4572841" cy="31234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 name="Shape 188"/>
        <p:cNvGrpSpPr/>
        <p:nvPr/>
      </p:nvGrpSpPr>
      <p:grpSpPr>
        <a:xfrm>
          <a:off x="0" y="0"/>
          <a:ext cx="0" cy="0"/>
          <a:chOff x="0" y="0"/>
          <a:chExt cx="0" cy="0"/>
        </a:xfrm>
      </p:grpSpPr>
      <p:sp>
        <p:nvSpPr>
          <p:cNvPr id="189" name="Google Shape;189;p45"/>
          <p:cNvSpPr txBox="1"/>
          <p:nvPr>
            <p:ph type="title"/>
          </p:nvPr>
        </p:nvSpPr>
        <p:spPr>
          <a:xfrm>
            <a:off x="394372" y="1328005"/>
            <a:ext cx="8229600" cy="3779031"/>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10000"/>
              </a:lnSpc>
              <a:spcBef>
                <a:spcPts val="0"/>
              </a:spcBef>
              <a:spcAft>
                <a:spcPts val="0"/>
              </a:spcAft>
              <a:buClr>
                <a:srgbClr val="302F2F"/>
              </a:buClr>
              <a:buSzPct val="177777"/>
              <a:buFont typeface="Arial"/>
              <a:buNone/>
            </a:pPr>
            <a:r>
              <a:rPr lang="en-US" sz="2000"/>
              <a:t>- Design (thinking) tools inzetten</a:t>
            </a:r>
            <a:br>
              <a:rPr lang="en-US" sz="2000"/>
            </a:br>
            <a:r>
              <a:rPr lang="en-US" sz="2000"/>
              <a:t>- </a:t>
            </a:r>
            <a:r>
              <a:rPr lang="en-US" sz="1900"/>
              <a:t>Visueel maken (value chain/context/ eco-sytemsmapping)</a:t>
            </a:r>
            <a:br>
              <a:rPr lang="en-US" sz="1900"/>
            </a:br>
            <a:r>
              <a:rPr b="0" i="0" lang="en-US" sz="2000" u="none" cap="none" strike="noStrike">
                <a:solidFill>
                  <a:srgbClr val="302F2F"/>
                </a:solidFill>
                <a:latin typeface="Arial"/>
                <a:ea typeface="Arial"/>
                <a:cs typeface="Arial"/>
                <a:sym typeface="Arial"/>
              </a:rPr>
              <a:t>- </a:t>
            </a:r>
            <a:r>
              <a:rPr lang="en-US" sz="1900"/>
              <a:t>Prototyping</a:t>
            </a:r>
            <a:br>
              <a:rPr lang="en-US" sz="1900"/>
            </a:br>
            <a:r>
              <a:rPr b="0" i="0" lang="en-US" sz="2000" u="none" cap="none" strike="noStrike">
                <a:solidFill>
                  <a:srgbClr val="302F2F"/>
                </a:solidFill>
                <a:latin typeface="Arial"/>
                <a:ea typeface="Arial"/>
                <a:cs typeface="Arial"/>
                <a:sym typeface="Arial"/>
              </a:rPr>
              <a:t>- </a:t>
            </a:r>
            <a:r>
              <a:rPr lang="en-US" sz="1900"/>
              <a:t>Opdeling in kleinere onderdelen</a:t>
            </a:r>
            <a:br>
              <a:rPr lang="en-US" sz="1900"/>
            </a:br>
            <a:br>
              <a:rPr lang="en-US" sz="1900"/>
            </a:br>
            <a:r>
              <a:rPr b="0" i="0" lang="en-US" sz="2000" u="none" cap="none" strike="noStrike">
                <a:solidFill>
                  <a:srgbClr val="302F2F"/>
                </a:solidFill>
                <a:latin typeface="Arial"/>
                <a:ea typeface="Arial"/>
                <a:cs typeface="Arial"/>
                <a:sym typeface="Arial"/>
              </a:rPr>
              <a:t>-</a:t>
            </a:r>
            <a:r>
              <a:rPr lang="en-US" sz="1900"/>
              <a:t>‘Field trips’ maken (productie, recyclelocaties, inzameling, etc)</a:t>
            </a:r>
            <a:br>
              <a:rPr lang="en-US" sz="1900"/>
            </a:br>
            <a:r>
              <a:rPr b="0" i="0" lang="en-US" sz="2000" u="none" cap="none" strike="noStrike">
                <a:solidFill>
                  <a:srgbClr val="302F2F"/>
                </a:solidFill>
                <a:latin typeface="Arial"/>
                <a:ea typeface="Arial"/>
                <a:cs typeface="Arial"/>
                <a:sym typeface="Arial"/>
              </a:rPr>
              <a:t>- </a:t>
            </a:r>
            <a:r>
              <a:rPr lang="en-US" sz="1900"/>
              <a:t>De belangrijkste (keten)perspectieven meenemen</a:t>
            </a:r>
            <a:br>
              <a:rPr lang="en-US" sz="1900"/>
            </a:br>
            <a:r>
              <a:rPr b="0" i="0" lang="en-US" sz="2000" u="none" cap="none" strike="noStrike">
                <a:solidFill>
                  <a:srgbClr val="302F2F"/>
                </a:solidFill>
                <a:latin typeface="Arial"/>
                <a:ea typeface="Arial"/>
                <a:cs typeface="Arial"/>
                <a:sym typeface="Arial"/>
              </a:rPr>
              <a:t>- </a:t>
            </a:r>
            <a:r>
              <a:rPr lang="en-US" sz="1900"/>
              <a:t>Open staan voor de belemmeringen van anderen, open zijn over uitdagingen</a:t>
            </a:r>
            <a:br>
              <a:rPr lang="en-US" sz="1900"/>
            </a:br>
            <a:r>
              <a:rPr b="0" i="0" lang="en-US" sz="2000" u="none" cap="none" strike="noStrike">
                <a:solidFill>
                  <a:srgbClr val="302F2F"/>
                </a:solidFill>
                <a:latin typeface="Arial"/>
                <a:ea typeface="Arial"/>
                <a:cs typeface="Arial"/>
                <a:sym typeface="Arial"/>
              </a:rPr>
              <a:t>- </a:t>
            </a:r>
            <a:r>
              <a:rPr lang="en-US" sz="1900"/>
              <a:t>Gezamenlijk aan integraal (circulair) betere oplossingen werken </a:t>
            </a:r>
            <a:br>
              <a:rPr lang="en-US" sz="1900"/>
            </a:br>
            <a:br>
              <a:rPr lang="en-US" sz="1900"/>
            </a:br>
            <a:r>
              <a:rPr lang="en-US" sz="1900"/>
              <a:t>Tip:</a:t>
            </a:r>
            <a:br>
              <a:rPr lang="en-US" sz="1900"/>
            </a:br>
            <a:r>
              <a:rPr lang="en-US" sz="2000"/>
              <a:t>Een gezamenlijke ‘taal’ leren spreken door CIRCO Track (methodiek aanleren)</a:t>
            </a:r>
            <a:br>
              <a:rPr lang="en-US" sz="2000"/>
            </a:br>
            <a:br>
              <a:rPr lang="en-US" sz="1900"/>
            </a:br>
            <a:endParaRPr/>
          </a:p>
        </p:txBody>
      </p:sp>
      <p:sp>
        <p:nvSpPr>
          <p:cNvPr id="190" name="Google Shape;190;p45"/>
          <p:cNvSpPr txBox="1"/>
          <p:nvPr/>
        </p:nvSpPr>
        <p:spPr>
          <a:xfrm>
            <a:off x="2193130" y="504170"/>
            <a:ext cx="655649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CONCLUSIES SHARED UNDERSTANDING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3"/>
          <p:cNvPicPr preferRelativeResize="0"/>
          <p:nvPr/>
        </p:nvPicPr>
        <p:blipFill rotWithShape="1">
          <a:blip r:embed="rId3">
            <a:alphaModFix/>
          </a:blip>
          <a:srcRect b="0" l="0" r="0" t="0"/>
          <a:stretch/>
        </p:blipFill>
        <p:spPr>
          <a:xfrm>
            <a:off x="688119" y="1754684"/>
            <a:ext cx="1839584" cy="1839584"/>
          </a:xfrm>
          <a:prstGeom prst="rect">
            <a:avLst/>
          </a:prstGeom>
          <a:noFill/>
          <a:ln>
            <a:noFill/>
          </a:ln>
        </p:spPr>
      </p:pic>
      <p:sp>
        <p:nvSpPr>
          <p:cNvPr id="60" name="Google Shape;60;p3"/>
          <p:cNvSpPr/>
          <p:nvPr/>
        </p:nvSpPr>
        <p:spPr>
          <a:xfrm>
            <a:off x="688119" y="3617258"/>
            <a:ext cx="1604032" cy="34624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50" u="none" cap="none" strike="noStrike">
                <a:solidFill>
                  <a:srgbClr val="7F7F7F"/>
                </a:solidFill>
                <a:latin typeface="Helvetica Neue"/>
                <a:ea typeface="Helvetica Neue"/>
                <a:cs typeface="Helvetica Neue"/>
                <a:sym typeface="Helvetica Neue"/>
              </a:rPr>
              <a:t>Ingeborg Gort</a:t>
            </a:r>
            <a:endParaRPr/>
          </a:p>
        </p:txBody>
      </p:sp>
      <p:pic>
        <p:nvPicPr>
          <p:cNvPr id="61" name="Google Shape;61;p3"/>
          <p:cNvPicPr preferRelativeResize="0"/>
          <p:nvPr/>
        </p:nvPicPr>
        <p:blipFill rotWithShape="1">
          <a:blip r:embed="rId4">
            <a:alphaModFix/>
          </a:blip>
          <a:srcRect b="0" l="0" r="0" t="0"/>
          <a:stretch/>
        </p:blipFill>
        <p:spPr>
          <a:xfrm>
            <a:off x="3540751" y="3645635"/>
            <a:ext cx="1444922" cy="413087"/>
          </a:xfrm>
          <a:prstGeom prst="rect">
            <a:avLst/>
          </a:prstGeom>
          <a:noFill/>
          <a:ln>
            <a:noFill/>
          </a:ln>
        </p:spPr>
      </p:pic>
      <p:pic>
        <p:nvPicPr>
          <p:cNvPr descr="Circular Biobased Economy.JPG" id="62" name="Google Shape;62;p3"/>
          <p:cNvPicPr preferRelativeResize="0"/>
          <p:nvPr/>
        </p:nvPicPr>
        <p:blipFill rotWithShape="1">
          <a:blip r:embed="rId5">
            <a:alphaModFix/>
          </a:blip>
          <a:srcRect b="2996" l="12758" r="18212" t="10001"/>
          <a:stretch/>
        </p:blipFill>
        <p:spPr>
          <a:xfrm>
            <a:off x="5686659" y="1434975"/>
            <a:ext cx="2856362" cy="2355407"/>
          </a:xfrm>
          <a:prstGeom prst="rect">
            <a:avLst/>
          </a:prstGeom>
          <a:noFill/>
          <a:ln>
            <a:noFill/>
          </a:ln>
        </p:spPr>
      </p:pic>
      <p:sp>
        <p:nvSpPr>
          <p:cNvPr id="63" name="Google Shape;63;p3"/>
          <p:cNvSpPr/>
          <p:nvPr/>
        </p:nvSpPr>
        <p:spPr>
          <a:xfrm>
            <a:off x="3067675" y="1809484"/>
            <a:ext cx="2391074" cy="682643"/>
          </a:xfrm>
          <a:prstGeom prst="wedgeRectCallout">
            <a:avLst>
              <a:gd fmla="val -73520" name="adj1"/>
              <a:gd fmla="val 64685" name="adj2"/>
            </a:avLst>
          </a:prstGeom>
          <a:noFill/>
          <a:ln cap="flat" cmpd="sng" w="25400">
            <a:solidFill>
              <a:srgbClr val="FFC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7F7F7F"/>
                </a:solidFill>
                <a:latin typeface="Arial"/>
                <a:ea typeface="Arial"/>
                <a:cs typeface="Arial"/>
                <a:sym typeface="Arial"/>
              </a:rPr>
              <a:t>CIRCO Sector expert Plastics &amp; Consumer Goods</a:t>
            </a:r>
            <a:endParaRPr b="0" i="0" sz="1350" u="none" cap="none" strike="noStrike">
              <a:solidFill>
                <a:srgbClr val="7F7F7F"/>
              </a:solidFill>
              <a:latin typeface="Arial"/>
              <a:ea typeface="Arial"/>
              <a:cs typeface="Arial"/>
              <a:sym typeface="Arial"/>
            </a:endParaRPr>
          </a:p>
        </p:txBody>
      </p:sp>
      <p:sp>
        <p:nvSpPr>
          <p:cNvPr id="64" name="Google Shape;64;p3"/>
          <p:cNvSpPr/>
          <p:nvPr/>
        </p:nvSpPr>
        <p:spPr>
          <a:xfrm>
            <a:off x="3067675" y="2785804"/>
            <a:ext cx="2391074" cy="682643"/>
          </a:xfrm>
          <a:prstGeom prst="wedgeRectCallout">
            <a:avLst>
              <a:gd fmla="val -75163" name="adj1"/>
              <a:gd fmla="val -47934" name="adj2"/>
            </a:avLst>
          </a:prstGeom>
          <a:noFill/>
          <a:ln cap="flat" cmpd="sng" w="25400">
            <a:solidFill>
              <a:srgbClr val="FFC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350" u="none" cap="none" strike="noStrike">
                <a:solidFill>
                  <a:srgbClr val="7F7F7F"/>
                </a:solidFill>
                <a:latin typeface="Arial"/>
                <a:ea typeface="Arial"/>
                <a:cs typeface="Arial"/>
                <a:sym typeface="Arial"/>
              </a:rPr>
              <a:t>Advisor sustainable innovation</a:t>
            </a:r>
            <a:endParaRPr b="0" i="0" sz="1350" u="none" cap="none" strike="noStrike">
              <a:solidFill>
                <a:srgbClr val="7F7F7F"/>
              </a:solidFill>
              <a:latin typeface="Arial"/>
              <a:ea typeface="Arial"/>
              <a:cs typeface="Arial"/>
              <a:sym typeface="Arial"/>
            </a:endParaRPr>
          </a:p>
        </p:txBody>
      </p:sp>
      <p:sp>
        <p:nvSpPr>
          <p:cNvPr id="65" name="Google Shape;65;p3"/>
          <p:cNvSpPr txBox="1"/>
          <p:nvPr/>
        </p:nvSpPr>
        <p:spPr>
          <a:xfrm>
            <a:off x="2021681" y="499784"/>
            <a:ext cx="5829300" cy="43582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2200" u="none" cap="none" strike="noStrike">
                <a:solidFill>
                  <a:srgbClr val="302F2F"/>
                </a:solidFill>
                <a:latin typeface="Arial"/>
                <a:ea typeface="Arial"/>
                <a:cs typeface="Arial"/>
                <a:sym typeface="Arial"/>
              </a:rPr>
              <a:t>introductie…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4"/>
          <p:cNvSpPr txBox="1"/>
          <p:nvPr/>
        </p:nvSpPr>
        <p:spPr>
          <a:xfrm>
            <a:off x="3687641" y="670399"/>
            <a:ext cx="4572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sng" cap="none" strike="noStrike">
                <a:solidFill>
                  <a:srgbClr val="000000"/>
                </a:solidFill>
                <a:latin typeface="Arial"/>
                <a:ea typeface="Arial"/>
                <a:cs typeface="Arial"/>
                <a:sym typeface="Arial"/>
                <a:hlinkClick r:id="rId3">
                  <a:extLst>
                    <a:ext uri="{A12FA001-AC4F-418D-AE19-62706E023703}">
                      <ahyp:hlinkClr val="tx"/>
                    </a:ext>
                  </a:extLst>
                </a:hlinkClick>
              </a:rPr>
              <a:t>Van lineair naar circulair met een CIRCO Track - CIRCO (circonl.nl)</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sng" cap="none" strike="noStrike">
                <a:solidFill>
                  <a:srgbClr val="000000"/>
                </a:solidFill>
                <a:latin typeface="Arial"/>
                <a:ea typeface="Arial"/>
                <a:cs typeface="Arial"/>
                <a:sym typeface="Arial"/>
                <a:hlinkClick r:id="rId4">
                  <a:extLst>
                    <a:ext uri="{A12FA001-AC4F-418D-AE19-62706E023703}">
                      <ahyp:hlinkClr val="tx"/>
                    </a:ext>
                  </a:extLst>
                </a:hlinkClick>
              </a:rPr>
              <a:t>CIRCO Tracks: in zeven stappen van lineair naar circulair - CIRCO (circonl.nl)</a:t>
            </a:r>
            <a:endParaRPr b="0" i="0" sz="1000" u="none" cap="none" strike="noStrike">
              <a:solidFill>
                <a:srgbClr val="000000"/>
              </a:solidFill>
              <a:latin typeface="Arial"/>
              <a:ea typeface="Arial"/>
              <a:cs typeface="Arial"/>
              <a:sym typeface="Arial"/>
            </a:endParaRPr>
          </a:p>
        </p:txBody>
      </p:sp>
      <p:pic>
        <p:nvPicPr>
          <p:cNvPr id="71" name="Google Shape;71;p4"/>
          <p:cNvPicPr preferRelativeResize="0"/>
          <p:nvPr/>
        </p:nvPicPr>
        <p:blipFill rotWithShape="1">
          <a:blip r:embed="rId5">
            <a:alphaModFix/>
          </a:blip>
          <a:srcRect b="0" l="0" r="0" t="0"/>
          <a:stretch/>
        </p:blipFill>
        <p:spPr>
          <a:xfrm>
            <a:off x="3500437" y="1187010"/>
            <a:ext cx="5005131" cy="3613590"/>
          </a:xfrm>
          <a:prstGeom prst="rect">
            <a:avLst/>
          </a:prstGeom>
          <a:noFill/>
          <a:ln>
            <a:noFill/>
          </a:ln>
        </p:spPr>
      </p:pic>
      <p:sp>
        <p:nvSpPr>
          <p:cNvPr id="72" name="Google Shape;72;p4"/>
          <p:cNvSpPr txBox="1"/>
          <p:nvPr/>
        </p:nvSpPr>
        <p:spPr>
          <a:xfrm>
            <a:off x="521937" y="1486786"/>
            <a:ext cx="2682509"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626262"/>
                </a:solidFill>
                <a:latin typeface="Arial"/>
                <a:ea typeface="Arial"/>
                <a:cs typeface="Arial"/>
                <a:sym typeface="Arial"/>
              </a:rPr>
              <a:t>‘Ontdek nieuwe businesskansen, stap in een circulair designproces en ontwikkel een visie en stappenplan met onze Tracks &amp; Classes. Een Track is een workshop-programma voor ondernemers, gedeeltelijk online en gedeeltelijk met fysiek samenkomen’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ctrTitle"/>
          </p:nvPr>
        </p:nvSpPr>
        <p:spPr>
          <a:xfrm>
            <a:off x="403920" y="1221042"/>
            <a:ext cx="8203254" cy="58751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02F2F"/>
              </a:buClr>
              <a:buSzPts val="3200"/>
              <a:buFont typeface="Arial"/>
              <a:buNone/>
            </a:pPr>
            <a:r>
              <a:rPr lang="en-US"/>
              <a:t>medische disposables</a:t>
            </a:r>
            <a:endParaRPr/>
          </a:p>
        </p:txBody>
      </p:sp>
      <p:sp>
        <p:nvSpPr>
          <p:cNvPr id="79" name="Google Shape;79;p13"/>
          <p:cNvSpPr txBox="1"/>
          <p:nvPr>
            <p:ph idx="1" type="subTitle"/>
          </p:nvPr>
        </p:nvSpPr>
        <p:spPr>
          <a:xfrm>
            <a:off x="403921" y="2028454"/>
            <a:ext cx="3949030" cy="262532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302F2F"/>
              </a:buClr>
              <a:buSzPct val="108108"/>
              <a:buNone/>
            </a:pPr>
            <a:r>
              <a:rPr lang="en-US"/>
              <a:t>Circulair productontwerp:</a:t>
            </a:r>
            <a:endParaRPr/>
          </a:p>
          <a:p>
            <a:pPr indent="-342900" lvl="0" marL="342900" rtl="0" algn="l">
              <a:lnSpc>
                <a:spcPct val="100000"/>
              </a:lnSpc>
              <a:spcBef>
                <a:spcPts val="0"/>
              </a:spcBef>
              <a:spcAft>
                <a:spcPts val="0"/>
              </a:spcAft>
              <a:buSzPct val="135135"/>
              <a:buFont typeface="Arial"/>
              <a:buChar char="-"/>
            </a:pPr>
            <a:r>
              <a:rPr lang="en-US" sz="1600"/>
              <a:t>Kansen voor scheiden niet gevaarlijke stromen binnen ziekenhuizen</a:t>
            </a:r>
            <a:endParaRPr/>
          </a:p>
          <a:p>
            <a:pPr indent="-342900" lvl="0" marL="342900" rtl="0" algn="l">
              <a:lnSpc>
                <a:spcPct val="100000"/>
              </a:lnSpc>
              <a:spcBef>
                <a:spcPts val="0"/>
              </a:spcBef>
              <a:spcAft>
                <a:spcPts val="0"/>
              </a:spcAft>
              <a:buClr>
                <a:srgbClr val="302F2F"/>
              </a:buClr>
              <a:buSzPct val="135135"/>
              <a:buFont typeface="Arial"/>
              <a:buChar char="-"/>
            </a:pPr>
            <a:r>
              <a:rPr lang="en-US" sz="1600"/>
              <a:t>Standaardisatie van materialen</a:t>
            </a:r>
            <a:endParaRPr/>
          </a:p>
          <a:p>
            <a:pPr indent="-342900" lvl="0" marL="342900" rtl="0" algn="l">
              <a:lnSpc>
                <a:spcPct val="100000"/>
              </a:lnSpc>
              <a:spcBef>
                <a:spcPts val="0"/>
              </a:spcBef>
              <a:spcAft>
                <a:spcPts val="0"/>
              </a:spcAft>
              <a:buClr>
                <a:srgbClr val="302F2F"/>
              </a:buClr>
              <a:buSzPct val="135135"/>
              <a:buFont typeface="Arial"/>
              <a:buChar char="-"/>
            </a:pPr>
            <a:r>
              <a:rPr lang="en-US" sz="1600"/>
              <a:t>Monomaterialen</a:t>
            </a:r>
            <a:endParaRPr sz="1600"/>
          </a:p>
          <a:p>
            <a:pPr indent="-342900" lvl="0" marL="342900" rtl="0" algn="l">
              <a:lnSpc>
                <a:spcPct val="100000"/>
              </a:lnSpc>
              <a:spcBef>
                <a:spcPts val="0"/>
              </a:spcBef>
              <a:spcAft>
                <a:spcPts val="0"/>
              </a:spcAft>
              <a:buClr>
                <a:srgbClr val="302F2F"/>
              </a:buClr>
              <a:buSzPct val="135135"/>
              <a:buFont typeface="Arial"/>
              <a:buChar char="-"/>
            </a:pPr>
            <a:r>
              <a:rPr lang="en-US" sz="1600"/>
              <a:t>Voorkomen dubbele verpakkingen</a:t>
            </a:r>
            <a:endParaRPr/>
          </a:p>
          <a:p>
            <a:pPr indent="-215900" lvl="0" marL="342900" rtl="0" algn="l">
              <a:lnSpc>
                <a:spcPct val="100000"/>
              </a:lnSpc>
              <a:spcBef>
                <a:spcPts val="0"/>
              </a:spcBef>
              <a:spcAft>
                <a:spcPts val="0"/>
              </a:spcAft>
              <a:buClr>
                <a:srgbClr val="302F2F"/>
              </a:buClr>
              <a:buSzPct val="108108"/>
              <a:buFont typeface="Arial"/>
              <a:buNone/>
            </a:pPr>
            <a:r>
              <a:t/>
            </a:r>
            <a:endParaRPr/>
          </a:p>
          <a:p>
            <a:pPr indent="0" lvl="0" marL="0" rtl="0" algn="l">
              <a:lnSpc>
                <a:spcPct val="100000"/>
              </a:lnSpc>
              <a:spcBef>
                <a:spcPts val="0"/>
              </a:spcBef>
              <a:spcAft>
                <a:spcPts val="0"/>
              </a:spcAft>
              <a:buClr>
                <a:srgbClr val="302F2F"/>
              </a:buClr>
              <a:buSzPct val="108108"/>
              <a:buNone/>
            </a:pPr>
            <a:r>
              <a:rPr lang="en-US"/>
              <a:t>Ketensamenwerking:</a:t>
            </a:r>
            <a:endParaRPr/>
          </a:p>
          <a:p>
            <a:pPr indent="-342900" lvl="0" marL="342900" rtl="0" algn="l">
              <a:lnSpc>
                <a:spcPct val="100000"/>
              </a:lnSpc>
              <a:spcBef>
                <a:spcPts val="0"/>
              </a:spcBef>
              <a:spcAft>
                <a:spcPts val="0"/>
              </a:spcAft>
              <a:buClr>
                <a:srgbClr val="302F2F"/>
              </a:buClr>
              <a:buSzPct val="135135"/>
              <a:buFont typeface="Arial"/>
              <a:buChar char="-"/>
            </a:pPr>
            <a:r>
              <a:rPr lang="en-US" sz="1600"/>
              <a:t>Rechtstreeks contact tussen gebruiker en producent of tussen afvalverwerker en producent</a:t>
            </a:r>
            <a:endParaRPr/>
          </a:p>
          <a:p>
            <a:pPr indent="-342900" lvl="0" marL="342900" rtl="0" algn="l">
              <a:lnSpc>
                <a:spcPct val="100000"/>
              </a:lnSpc>
              <a:spcBef>
                <a:spcPts val="0"/>
              </a:spcBef>
              <a:spcAft>
                <a:spcPts val="0"/>
              </a:spcAft>
              <a:buClr>
                <a:srgbClr val="302F2F"/>
              </a:buClr>
              <a:buSzPct val="135135"/>
              <a:buFont typeface="Arial"/>
              <a:buChar char="-"/>
            </a:pPr>
            <a:r>
              <a:rPr lang="en-US" sz="1600"/>
              <a:t>Samenwerken met beroepsgroepen</a:t>
            </a:r>
            <a:endParaRPr/>
          </a:p>
          <a:p>
            <a:pPr indent="0" lvl="0" marL="0" rtl="0" algn="l">
              <a:lnSpc>
                <a:spcPct val="100000"/>
              </a:lnSpc>
              <a:spcBef>
                <a:spcPts val="0"/>
              </a:spcBef>
              <a:spcAft>
                <a:spcPts val="0"/>
              </a:spcAft>
              <a:buClr>
                <a:srgbClr val="302F2F"/>
              </a:buClr>
              <a:buSzPct val="108108"/>
              <a:buNone/>
            </a:pPr>
            <a:r>
              <a:t/>
            </a:r>
            <a:endParaRPr/>
          </a:p>
        </p:txBody>
      </p:sp>
      <p:pic>
        <p:nvPicPr>
          <p:cNvPr descr="medische disposables" id="80" name="Google Shape;80;p13"/>
          <p:cNvPicPr preferRelativeResize="0"/>
          <p:nvPr>
            <p:ph idx="2" type="pic"/>
          </p:nvPr>
        </p:nvPicPr>
        <p:blipFill rotWithShape="1">
          <a:blip r:embed="rId3">
            <a:alphaModFix/>
          </a:blip>
          <a:srcRect b="0" l="1220" r="1219" t="0"/>
          <a:stretch/>
        </p:blipFill>
        <p:spPr>
          <a:xfrm>
            <a:off x="4573588" y="2043113"/>
            <a:ext cx="4572000" cy="3124200"/>
          </a:xfrm>
          <a:prstGeom prst="rect">
            <a:avLst/>
          </a:prstGeom>
          <a:noFill/>
          <a:ln>
            <a:noFill/>
          </a:ln>
        </p:spPr>
      </p:pic>
      <p:sp>
        <p:nvSpPr>
          <p:cNvPr id="81" name="Google Shape;81;p13"/>
          <p:cNvSpPr txBox="1"/>
          <p:nvPr/>
        </p:nvSpPr>
        <p:spPr>
          <a:xfrm>
            <a:off x="4505547" y="1395285"/>
            <a:ext cx="4572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Calibri"/>
              <a:buNone/>
            </a:pPr>
            <a:r>
              <a:rPr b="0" i="0" lang="en-US" sz="1000" u="sng" cap="none" strike="noStrike">
                <a:solidFill>
                  <a:srgbClr val="000000"/>
                </a:solidFill>
                <a:latin typeface="Arial"/>
                <a:ea typeface="Arial"/>
                <a:cs typeface="Arial"/>
                <a:sym typeface="Arial"/>
                <a:hlinkClick r:id="rId4">
                  <a:extLst>
                    <a:ext uri="{A12FA001-AC4F-418D-AE19-62706E023703}">
                      <ahyp:hlinkClr val="tx"/>
                    </a:ext>
                  </a:extLst>
                </a:hlinkClick>
              </a:rPr>
              <a:t>https://www.circonl.nl/van-disposable-naar-reusable-circulaire-kansen-voor-ziekenhuizen/</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151535bf758_0_2"/>
          <p:cNvSpPr txBox="1"/>
          <p:nvPr>
            <p:ph type="ctrTitle"/>
          </p:nvPr>
        </p:nvSpPr>
        <p:spPr>
          <a:xfrm>
            <a:off x="403920" y="1221042"/>
            <a:ext cx="8203200" cy="58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2F2F"/>
              </a:buClr>
              <a:buSzPts val="3200"/>
              <a:buFont typeface="Arial"/>
              <a:buNone/>
            </a:pPr>
            <a:r>
              <a:rPr lang="en-US"/>
              <a:t>matrassen</a:t>
            </a:r>
            <a:endParaRPr/>
          </a:p>
        </p:txBody>
      </p:sp>
      <p:sp>
        <p:nvSpPr>
          <p:cNvPr id="88" name="Google Shape;88;g151535bf758_0_2"/>
          <p:cNvSpPr txBox="1"/>
          <p:nvPr>
            <p:ph idx="1" type="subTitle"/>
          </p:nvPr>
        </p:nvSpPr>
        <p:spPr>
          <a:xfrm>
            <a:off x="403921" y="2028454"/>
            <a:ext cx="3948900" cy="262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02F2F"/>
              </a:buClr>
              <a:buSzPts val="2000"/>
              <a:buNone/>
            </a:pPr>
            <a:r>
              <a:rPr lang="en-US"/>
              <a:t>Circulair productontwerp:</a:t>
            </a:r>
            <a:endParaRPr/>
          </a:p>
          <a:p>
            <a:pPr indent="-342900" lvl="0" marL="342900" rtl="0" algn="l">
              <a:lnSpc>
                <a:spcPct val="100000"/>
              </a:lnSpc>
              <a:spcBef>
                <a:spcPts val="0"/>
              </a:spcBef>
              <a:spcAft>
                <a:spcPts val="0"/>
              </a:spcAft>
              <a:buClr>
                <a:srgbClr val="302F2F"/>
              </a:buClr>
              <a:buSzPts val="2000"/>
              <a:buFont typeface="Arial"/>
              <a:buChar char="-"/>
            </a:pPr>
            <a:r>
              <a:rPr lang="en-US" sz="1600"/>
              <a:t>Losneembaar</a:t>
            </a:r>
            <a:endParaRPr sz="1600"/>
          </a:p>
          <a:p>
            <a:pPr indent="-342900" lvl="0" marL="342900" rtl="0" algn="l">
              <a:lnSpc>
                <a:spcPct val="100000"/>
              </a:lnSpc>
              <a:spcBef>
                <a:spcPts val="0"/>
              </a:spcBef>
              <a:spcAft>
                <a:spcPts val="0"/>
              </a:spcAft>
              <a:buClr>
                <a:srgbClr val="302F2F"/>
              </a:buClr>
              <a:buSzPts val="2000"/>
              <a:buFont typeface="Arial"/>
              <a:buChar char="-"/>
            </a:pPr>
            <a:r>
              <a:rPr lang="en-US" sz="1600"/>
              <a:t>Reductie materiaalsoorten</a:t>
            </a:r>
            <a:endParaRPr/>
          </a:p>
          <a:p>
            <a:pPr indent="-342900" lvl="0" marL="342900" rtl="0" algn="l">
              <a:lnSpc>
                <a:spcPct val="100000"/>
              </a:lnSpc>
              <a:spcBef>
                <a:spcPts val="0"/>
              </a:spcBef>
              <a:spcAft>
                <a:spcPts val="0"/>
              </a:spcAft>
              <a:buClr>
                <a:srgbClr val="302F2F"/>
              </a:buClr>
              <a:buSzPts val="2000"/>
              <a:buFont typeface="Arial"/>
              <a:buChar char="-"/>
            </a:pPr>
            <a:r>
              <a:rPr lang="en-US" sz="1600"/>
              <a:t>Materiaalkeuze die waarde blijft behouden</a:t>
            </a:r>
            <a:endParaRPr/>
          </a:p>
          <a:p>
            <a:pPr indent="-215900" lvl="0" marL="342900" rtl="0" algn="l">
              <a:lnSpc>
                <a:spcPct val="100000"/>
              </a:lnSpc>
              <a:spcBef>
                <a:spcPts val="0"/>
              </a:spcBef>
              <a:spcAft>
                <a:spcPts val="0"/>
              </a:spcAft>
              <a:buClr>
                <a:srgbClr val="302F2F"/>
              </a:buClr>
              <a:buSzPts val="2000"/>
              <a:buFont typeface="Arial"/>
              <a:buNone/>
            </a:pPr>
            <a:r>
              <a:t/>
            </a:r>
            <a:endParaRPr/>
          </a:p>
          <a:p>
            <a:pPr indent="0" lvl="0" marL="0" rtl="0" algn="l">
              <a:lnSpc>
                <a:spcPct val="100000"/>
              </a:lnSpc>
              <a:spcBef>
                <a:spcPts val="0"/>
              </a:spcBef>
              <a:spcAft>
                <a:spcPts val="0"/>
              </a:spcAft>
              <a:buClr>
                <a:srgbClr val="302F2F"/>
              </a:buClr>
              <a:buSzPts val="2000"/>
              <a:buNone/>
            </a:pPr>
            <a:r>
              <a:rPr lang="en-US"/>
              <a:t>Ketensamenwerking:</a:t>
            </a:r>
            <a:endParaRPr/>
          </a:p>
          <a:p>
            <a:pPr indent="-342900" lvl="0" marL="342900" rtl="0" algn="l">
              <a:lnSpc>
                <a:spcPct val="100000"/>
              </a:lnSpc>
              <a:spcBef>
                <a:spcPts val="0"/>
              </a:spcBef>
              <a:spcAft>
                <a:spcPts val="0"/>
              </a:spcAft>
              <a:buClr>
                <a:srgbClr val="302F2F"/>
              </a:buClr>
              <a:buSzPts val="2000"/>
              <a:buFont typeface="Arial"/>
              <a:buChar char="-"/>
            </a:pPr>
            <a:r>
              <a:rPr lang="en-US" sz="1600"/>
              <a:t>Standaard in de markt creëren</a:t>
            </a:r>
            <a:endParaRPr/>
          </a:p>
          <a:p>
            <a:pPr indent="-215900" lvl="0" marL="342900" rtl="0" algn="l">
              <a:lnSpc>
                <a:spcPct val="100000"/>
              </a:lnSpc>
              <a:spcBef>
                <a:spcPts val="0"/>
              </a:spcBef>
              <a:spcAft>
                <a:spcPts val="0"/>
              </a:spcAft>
              <a:buClr>
                <a:srgbClr val="302F2F"/>
              </a:buClr>
              <a:buSzPts val="2000"/>
              <a:buFont typeface="Arial"/>
              <a:buNone/>
            </a:pPr>
            <a:r>
              <a:t/>
            </a:r>
            <a:endParaRPr/>
          </a:p>
        </p:txBody>
      </p:sp>
      <p:pic>
        <p:nvPicPr>
          <p:cNvPr descr="bedzzzy" id="89" name="Google Shape;89;g151535bf758_0_2"/>
          <p:cNvPicPr preferRelativeResize="0"/>
          <p:nvPr>
            <p:ph idx="2" type="pic"/>
          </p:nvPr>
        </p:nvPicPr>
        <p:blipFill rotWithShape="1">
          <a:blip r:embed="rId3">
            <a:alphaModFix/>
          </a:blip>
          <a:srcRect b="0" l="11443" r="11444" t="0"/>
          <a:stretch/>
        </p:blipFill>
        <p:spPr>
          <a:xfrm>
            <a:off x="4573588" y="2028825"/>
            <a:ext cx="4572000" cy="3122613"/>
          </a:xfrm>
          <a:prstGeom prst="rect">
            <a:avLst/>
          </a:prstGeom>
          <a:noFill/>
          <a:ln>
            <a:noFill/>
          </a:ln>
        </p:spPr>
      </p:pic>
      <p:sp>
        <p:nvSpPr>
          <p:cNvPr id="90" name="Google Shape;90;g151535bf758_0_2"/>
          <p:cNvSpPr txBox="1"/>
          <p:nvPr/>
        </p:nvSpPr>
        <p:spPr>
          <a:xfrm>
            <a:off x="4573588" y="1206105"/>
            <a:ext cx="4572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Calibri"/>
              <a:buNone/>
            </a:pPr>
            <a:r>
              <a:rPr b="0" i="0" lang="en-US" sz="1000" u="sng" cap="none" strike="noStrike">
                <a:solidFill>
                  <a:srgbClr val="000000"/>
                </a:solidFill>
                <a:latin typeface="Arial"/>
                <a:ea typeface="Arial"/>
                <a:cs typeface="Arial"/>
                <a:sym typeface="Arial"/>
                <a:hlinkClick r:id="rId4">
                  <a:extLst>
                    <a:ext uri="{A12FA001-AC4F-418D-AE19-62706E023703}">
                      <ahyp:hlinkClr val="tx"/>
                    </a:ext>
                  </a:extLst>
                </a:hlinkClick>
              </a:rPr>
              <a:t>Bedzzzy - Circulair matras | CIRCO case - [VIDEO] (circonl.nl)</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b="0" i="0" lang="en-US" sz="1000" u="sng" cap="none" strike="noStrike">
                <a:solidFill>
                  <a:srgbClr val="000000"/>
                </a:solidFill>
                <a:latin typeface="Arial"/>
                <a:ea typeface="Arial"/>
                <a:cs typeface="Arial"/>
                <a:sym typeface="Arial"/>
                <a:hlinkClick r:id="rId5">
                  <a:extLst>
                    <a:ext uri="{A12FA001-AC4F-418D-AE19-62706E023703}">
                      <ahyp:hlinkClr val="tx"/>
                    </a:ext>
                  </a:extLst>
                </a:hlinkClick>
              </a:rPr>
              <a:t>Wat heeft een matras te maken met een PET Tray? - CIRCO (circonl.nl)</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51535bf758_0_9"/>
          <p:cNvSpPr txBox="1"/>
          <p:nvPr>
            <p:ph type="ctrTitle"/>
          </p:nvPr>
        </p:nvSpPr>
        <p:spPr>
          <a:xfrm>
            <a:off x="403920" y="1221042"/>
            <a:ext cx="8203200" cy="58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a:t>pompen</a:t>
            </a:r>
            <a:endParaRPr/>
          </a:p>
        </p:txBody>
      </p:sp>
      <p:sp>
        <p:nvSpPr>
          <p:cNvPr id="97" name="Google Shape;97;g151535bf758_0_9"/>
          <p:cNvSpPr txBox="1"/>
          <p:nvPr>
            <p:ph idx="1" type="subTitle"/>
          </p:nvPr>
        </p:nvSpPr>
        <p:spPr>
          <a:xfrm>
            <a:off x="403921" y="2028454"/>
            <a:ext cx="3948900" cy="262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2000"/>
              <a:buNone/>
            </a:pPr>
            <a:r>
              <a:rPr lang="en-US"/>
              <a:t>Circulair ontwerp</a:t>
            </a:r>
            <a:endParaRPr/>
          </a:p>
          <a:p>
            <a:pPr indent="-342900" lvl="0" marL="342900" rtl="0" algn="l">
              <a:lnSpc>
                <a:spcPct val="100000"/>
              </a:lnSpc>
              <a:spcBef>
                <a:spcPts val="0"/>
              </a:spcBef>
              <a:spcAft>
                <a:spcPts val="0"/>
              </a:spcAft>
              <a:buSzPts val="2000"/>
              <a:buFont typeface="Arial"/>
              <a:buChar char="-"/>
            </a:pPr>
            <a:r>
              <a:rPr lang="en-US" sz="1600"/>
              <a:t>Landelijk netwerk inzamelpunten</a:t>
            </a:r>
            <a:endParaRPr/>
          </a:p>
          <a:p>
            <a:pPr indent="-342900" lvl="0" marL="342900" rtl="0" algn="l">
              <a:lnSpc>
                <a:spcPct val="100000"/>
              </a:lnSpc>
              <a:spcBef>
                <a:spcPts val="0"/>
              </a:spcBef>
              <a:spcAft>
                <a:spcPts val="0"/>
              </a:spcAft>
              <a:buSzPts val="2000"/>
              <a:buFont typeface="Arial"/>
              <a:buChar char="-"/>
            </a:pPr>
            <a:r>
              <a:rPr lang="en-US" sz="1600"/>
              <a:t>Bruikbare onderdelen hergebruiken</a:t>
            </a:r>
            <a:endParaRPr/>
          </a:p>
          <a:p>
            <a:pPr indent="-215900" lvl="0" marL="342900" rtl="0" algn="l">
              <a:lnSpc>
                <a:spcPct val="100000"/>
              </a:lnSpc>
              <a:spcBef>
                <a:spcPts val="0"/>
              </a:spcBef>
              <a:spcAft>
                <a:spcPts val="0"/>
              </a:spcAft>
              <a:buSzPts val="2000"/>
              <a:buFont typeface="Arial"/>
              <a:buNone/>
            </a:pPr>
            <a:r>
              <a:t/>
            </a:r>
            <a:endParaRPr sz="1600"/>
          </a:p>
          <a:p>
            <a:pPr indent="0" lvl="0" marL="0" rtl="0" algn="l">
              <a:lnSpc>
                <a:spcPct val="100000"/>
              </a:lnSpc>
              <a:spcBef>
                <a:spcPts val="400"/>
              </a:spcBef>
              <a:spcAft>
                <a:spcPts val="0"/>
              </a:spcAft>
              <a:buSzPts val="2000"/>
              <a:buNone/>
            </a:pPr>
            <a:r>
              <a:rPr lang="en-US"/>
              <a:t>Ketensamenwerking</a:t>
            </a:r>
            <a:endParaRPr/>
          </a:p>
          <a:p>
            <a:pPr indent="-342900" lvl="0" marL="342900" rtl="0" algn="l">
              <a:lnSpc>
                <a:spcPct val="100000"/>
              </a:lnSpc>
              <a:spcBef>
                <a:spcPts val="0"/>
              </a:spcBef>
              <a:spcAft>
                <a:spcPts val="0"/>
              </a:spcAft>
              <a:buSzPts val="2000"/>
              <a:buFont typeface="Arial"/>
              <a:buChar char="-"/>
            </a:pPr>
            <a:r>
              <a:rPr lang="en-US" sz="1600"/>
              <a:t>6 groothandels, 5 fabrikanten, 6 installateurs + ketenregie van Circospin</a:t>
            </a:r>
            <a:endParaRPr sz="1600"/>
          </a:p>
        </p:txBody>
      </p:sp>
      <p:pic>
        <p:nvPicPr>
          <p:cNvPr descr="Grundfos pomp" id="98" name="Google Shape;98;g151535bf758_0_9"/>
          <p:cNvPicPr preferRelativeResize="0"/>
          <p:nvPr>
            <p:ph idx="2" type="pic"/>
          </p:nvPr>
        </p:nvPicPr>
        <p:blipFill rotWithShape="1">
          <a:blip r:embed="rId3">
            <a:alphaModFix/>
          </a:blip>
          <a:srcRect b="0" l="1220" r="1219" t="0"/>
          <a:stretch/>
        </p:blipFill>
        <p:spPr>
          <a:xfrm>
            <a:off x="4573588" y="2043113"/>
            <a:ext cx="4572000" cy="3124200"/>
          </a:xfrm>
          <a:prstGeom prst="rect">
            <a:avLst/>
          </a:prstGeom>
          <a:noFill/>
          <a:ln>
            <a:noFill/>
          </a:ln>
        </p:spPr>
      </p:pic>
      <p:pic>
        <p:nvPicPr>
          <p:cNvPr descr="Home" id="99" name="Google Shape;99;g151535bf758_0_9"/>
          <p:cNvPicPr preferRelativeResize="0"/>
          <p:nvPr/>
        </p:nvPicPr>
        <p:blipFill rotWithShape="1">
          <a:blip r:embed="rId4">
            <a:alphaModFix/>
          </a:blip>
          <a:srcRect b="0" l="0" r="0" t="0"/>
          <a:stretch/>
        </p:blipFill>
        <p:spPr>
          <a:xfrm>
            <a:off x="4765675" y="134968"/>
            <a:ext cx="4181475" cy="1218041"/>
          </a:xfrm>
          <a:prstGeom prst="rect">
            <a:avLst/>
          </a:prstGeom>
          <a:noFill/>
          <a:ln>
            <a:noFill/>
          </a:ln>
        </p:spPr>
      </p:pic>
      <p:sp>
        <p:nvSpPr>
          <p:cNvPr id="100" name="Google Shape;100;g151535bf758_0_9"/>
          <p:cNvSpPr txBox="1"/>
          <p:nvPr/>
        </p:nvSpPr>
        <p:spPr>
          <a:xfrm>
            <a:off x="4570413" y="1335227"/>
            <a:ext cx="45720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sng" cap="none" strike="noStrike">
                <a:solidFill>
                  <a:srgbClr val="000000"/>
                </a:solidFill>
                <a:latin typeface="Arial"/>
                <a:ea typeface="Arial"/>
                <a:cs typeface="Arial"/>
                <a:sym typeface="Arial"/>
                <a:hlinkClick r:id="rId5">
                  <a:extLst>
                    <a:ext uri="{A12FA001-AC4F-418D-AE19-62706E023703}">
                      <ahyp:hlinkClr val="tx"/>
                    </a:ext>
                  </a:extLst>
                </a:hlinkClick>
              </a:rPr>
              <a:t>Keten Inititiatief Pompen – Samen geven we pompen een 2e leven (circopomp.nl)</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sng" cap="none" strike="noStrike">
                <a:solidFill>
                  <a:srgbClr val="000000"/>
                </a:solidFill>
                <a:latin typeface="Arial"/>
                <a:ea typeface="Arial"/>
                <a:cs typeface="Arial"/>
                <a:sym typeface="Arial"/>
                <a:hlinkClick r:id="rId6">
                  <a:extLst>
                    <a:ext uri="{A12FA001-AC4F-418D-AE19-62706E023703}">
                      <ahyp:hlinkClr val="tx"/>
                    </a:ext>
                  </a:extLst>
                </a:hlinkClick>
              </a:rPr>
              <a:t>Circulariteit in de pompensector: ‘We moeten zelf de regie pakken!’ - CIRCO (circonl.nl)</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51535bf758_0_16"/>
          <p:cNvSpPr txBox="1"/>
          <p:nvPr>
            <p:ph type="ctrTitle"/>
          </p:nvPr>
        </p:nvSpPr>
        <p:spPr>
          <a:xfrm>
            <a:off x="403920" y="1221042"/>
            <a:ext cx="8203200" cy="58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a:t>zonnepanelen</a:t>
            </a:r>
            <a:endParaRPr/>
          </a:p>
        </p:txBody>
      </p:sp>
      <p:pic>
        <p:nvPicPr>
          <p:cNvPr descr="Solarge2 (002)" id="107" name="Google Shape;107;g151535bf758_0_16"/>
          <p:cNvPicPr preferRelativeResize="0"/>
          <p:nvPr>
            <p:ph idx="2" type="pic"/>
          </p:nvPr>
        </p:nvPicPr>
        <p:blipFill rotWithShape="1">
          <a:blip r:embed="rId3">
            <a:alphaModFix/>
          </a:blip>
          <a:srcRect b="0" l="8841" r="8841" t="0"/>
          <a:stretch/>
        </p:blipFill>
        <p:spPr>
          <a:xfrm>
            <a:off x="4573588" y="2043113"/>
            <a:ext cx="4572000" cy="3124200"/>
          </a:xfrm>
          <a:prstGeom prst="rect">
            <a:avLst/>
          </a:prstGeom>
          <a:noFill/>
          <a:ln>
            <a:noFill/>
          </a:ln>
        </p:spPr>
      </p:pic>
      <p:sp>
        <p:nvSpPr>
          <p:cNvPr id="108" name="Google Shape;108;g151535bf758_0_16"/>
          <p:cNvSpPr txBox="1"/>
          <p:nvPr/>
        </p:nvSpPr>
        <p:spPr>
          <a:xfrm>
            <a:off x="4505520" y="1340478"/>
            <a:ext cx="457200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rgbClr val="000000"/>
                </a:solidFill>
                <a:latin typeface="Arial"/>
                <a:ea typeface="Arial"/>
                <a:cs typeface="Arial"/>
                <a:sym typeface="Arial"/>
                <a:hlinkClick r:id="rId4">
                  <a:extLst>
                    <a:ext uri="{A12FA001-AC4F-418D-AE19-62706E023703}">
                      <ahyp:hlinkClr val="tx"/>
                    </a:ext>
                  </a:extLst>
                </a:hlinkClick>
              </a:rPr>
              <a:t>Solarge - Recyclebare, lichtgewicht zonnepanelen - CIRCO (circonl.nl)</a:t>
            </a:r>
            <a:endParaRPr b="0" i="0" sz="1000" u="none" cap="none" strike="noStrike">
              <a:solidFill>
                <a:srgbClr val="000000"/>
              </a:solidFill>
              <a:latin typeface="Arial"/>
              <a:ea typeface="Arial"/>
              <a:cs typeface="Arial"/>
              <a:sym typeface="Arial"/>
            </a:endParaRPr>
          </a:p>
        </p:txBody>
      </p:sp>
      <p:sp>
        <p:nvSpPr>
          <p:cNvPr id="109" name="Google Shape;109;g151535bf758_0_16"/>
          <p:cNvSpPr txBox="1"/>
          <p:nvPr>
            <p:ph idx="1" type="subTitle"/>
          </p:nvPr>
        </p:nvSpPr>
        <p:spPr>
          <a:xfrm>
            <a:off x="403225" y="2028825"/>
            <a:ext cx="3949700" cy="26241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2000"/>
              <a:buNone/>
            </a:pPr>
            <a:r>
              <a:rPr lang="en-US"/>
              <a:t>Circulair ontwerp</a:t>
            </a:r>
            <a:endParaRPr/>
          </a:p>
          <a:p>
            <a:pPr indent="-342900" lvl="0" marL="342900" rtl="0" algn="l">
              <a:lnSpc>
                <a:spcPct val="100000"/>
              </a:lnSpc>
              <a:spcBef>
                <a:spcPts val="0"/>
              </a:spcBef>
              <a:spcAft>
                <a:spcPts val="0"/>
              </a:spcAft>
              <a:buSzPts val="2000"/>
              <a:buFont typeface="Arial"/>
              <a:buChar char="-"/>
            </a:pPr>
            <a:r>
              <a:rPr lang="en-US" sz="1600"/>
              <a:t>Recyclebaar vezelversterkt PP panelen (doel toepassen recyclaat)</a:t>
            </a:r>
            <a:endParaRPr/>
          </a:p>
          <a:p>
            <a:pPr indent="-342900" lvl="0" marL="342900" rtl="0" algn="l">
              <a:lnSpc>
                <a:spcPct val="100000"/>
              </a:lnSpc>
              <a:spcBef>
                <a:spcPts val="0"/>
              </a:spcBef>
              <a:spcAft>
                <a:spcPts val="0"/>
              </a:spcAft>
              <a:buSzPts val="2000"/>
              <a:buFont typeface="Arial"/>
              <a:buChar char="-"/>
            </a:pPr>
            <a:r>
              <a:rPr lang="en-US" sz="1600"/>
              <a:t>50% gewichtsbesparing</a:t>
            </a:r>
            <a:endParaRPr/>
          </a:p>
          <a:p>
            <a:pPr indent="-342900" lvl="0" marL="342900" rtl="0" algn="l">
              <a:lnSpc>
                <a:spcPct val="100000"/>
              </a:lnSpc>
              <a:spcBef>
                <a:spcPts val="0"/>
              </a:spcBef>
              <a:spcAft>
                <a:spcPts val="0"/>
              </a:spcAft>
              <a:buSzPts val="2000"/>
              <a:buFont typeface="Arial"/>
              <a:buChar char="-"/>
            </a:pPr>
            <a:r>
              <a:rPr lang="en-US" sz="1600"/>
              <a:t>50% sneller geïnstalleerd</a:t>
            </a:r>
            <a:endParaRPr/>
          </a:p>
          <a:p>
            <a:pPr indent="0" lvl="0" marL="0" rtl="0" algn="l">
              <a:lnSpc>
                <a:spcPct val="100000"/>
              </a:lnSpc>
              <a:spcBef>
                <a:spcPts val="400"/>
              </a:spcBef>
              <a:spcAft>
                <a:spcPts val="0"/>
              </a:spcAft>
              <a:buSzPts val="2000"/>
              <a:buNone/>
            </a:pPr>
            <a:r>
              <a:t/>
            </a:r>
            <a:endParaRPr/>
          </a:p>
          <a:p>
            <a:pPr indent="0" lvl="0" marL="0" rtl="0" algn="l">
              <a:lnSpc>
                <a:spcPct val="100000"/>
              </a:lnSpc>
              <a:spcBef>
                <a:spcPts val="400"/>
              </a:spcBef>
              <a:spcAft>
                <a:spcPts val="0"/>
              </a:spcAft>
              <a:buSzPts val="2000"/>
              <a:buNone/>
            </a:pPr>
            <a:r>
              <a:rPr lang="en-US"/>
              <a:t>Ketensamenwerking</a:t>
            </a:r>
            <a:endParaRPr/>
          </a:p>
          <a:p>
            <a:pPr indent="-342900" lvl="0" marL="342900" rtl="0" algn="l">
              <a:lnSpc>
                <a:spcPct val="100000"/>
              </a:lnSpc>
              <a:spcBef>
                <a:spcPts val="0"/>
              </a:spcBef>
              <a:spcAft>
                <a:spcPts val="0"/>
              </a:spcAft>
              <a:buSzPts val="2000"/>
              <a:buFont typeface="Arial"/>
              <a:buChar char="-"/>
            </a:pPr>
            <a:r>
              <a:rPr lang="en-US" sz="1600"/>
              <a:t>Partnership met Sabic</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151535bf758_0_23"/>
          <p:cNvSpPr txBox="1"/>
          <p:nvPr>
            <p:ph type="ctrTitle"/>
          </p:nvPr>
        </p:nvSpPr>
        <p:spPr>
          <a:xfrm>
            <a:off x="403920" y="1221042"/>
            <a:ext cx="8203200" cy="58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a:t>bouwfolies</a:t>
            </a:r>
            <a:endParaRPr/>
          </a:p>
        </p:txBody>
      </p:sp>
      <p:sp>
        <p:nvSpPr>
          <p:cNvPr id="116" name="Google Shape;116;g151535bf758_0_23"/>
          <p:cNvSpPr txBox="1"/>
          <p:nvPr>
            <p:ph idx="1" type="subTitle"/>
          </p:nvPr>
        </p:nvSpPr>
        <p:spPr>
          <a:xfrm>
            <a:off x="403920" y="1833829"/>
            <a:ext cx="3948900" cy="2625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302F2F"/>
              </a:buClr>
              <a:buSzPts val="2000"/>
              <a:buFont typeface="Arial"/>
              <a:buNone/>
            </a:pPr>
            <a:r>
              <a:rPr b="0" i="0" lang="en-US" sz="2000" u="none" cap="none" strike="noStrike">
                <a:solidFill>
                  <a:srgbClr val="302F2F"/>
                </a:solidFill>
                <a:latin typeface="Arial"/>
                <a:ea typeface="Arial"/>
                <a:cs typeface="Arial"/>
                <a:sym typeface="Arial"/>
              </a:rPr>
              <a:t>Circulair ontwerp</a:t>
            </a:r>
            <a:endParaRPr/>
          </a:p>
          <a:p>
            <a:pPr indent="-342900" lvl="0" marL="342900" marR="0" rtl="0" algn="l">
              <a:lnSpc>
                <a:spcPct val="100000"/>
              </a:lnSpc>
              <a:spcBef>
                <a:spcPts val="0"/>
              </a:spcBef>
              <a:spcAft>
                <a:spcPts val="0"/>
              </a:spcAft>
              <a:buClr>
                <a:srgbClr val="302F2F"/>
              </a:buClr>
              <a:buSzPts val="2000"/>
              <a:buFont typeface="Arial"/>
              <a:buChar char="-"/>
            </a:pPr>
            <a:r>
              <a:rPr lang="en-US" sz="1600"/>
              <a:t>Harmonisatie van verpakkings-materialen LDPE en LLDPE, t</a:t>
            </a:r>
            <a:r>
              <a:rPr b="0" i="0" lang="en-US" sz="1600" u="none" cap="none" strike="noStrike">
                <a:solidFill>
                  <a:srgbClr val="302F2F"/>
                </a:solidFill>
                <a:latin typeface="Arial"/>
                <a:ea typeface="Arial"/>
                <a:cs typeface="Arial"/>
                <a:sym typeface="Arial"/>
              </a:rPr>
              <a:t>ransparant</a:t>
            </a:r>
            <a:endParaRPr b="0" i="0" sz="1600" u="none" cap="none" strike="noStrike">
              <a:solidFill>
                <a:srgbClr val="302F2F"/>
              </a:solidFill>
              <a:latin typeface="Arial"/>
              <a:ea typeface="Arial"/>
              <a:cs typeface="Arial"/>
              <a:sym typeface="Arial"/>
            </a:endParaRPr>
          </a:p>
          <a:p>
            <a:pPr indent="-342900" lvl="0" marL="342900" marR="0" rtl="0" algn="l">
              <a:lnSpc>
                <a:spcPct val="100000"/>
              </a:lnSpc>
              <a:spcBef>
                <a:spcPts val="0"/>
              </a:spcBef>
              <a:spcAft>
                <a:spcPts val="0"/>
              </a:spcAft>
              <a:buClr>
                <a:srgbClr val="302F2F"/>
              </a:buClr>
              <a:buSzPts val="2000"/>
              <a:buFont typeface="Arial"/>
              <a:buChar char="-"/>
            </a:pPr>
            <a:r>
              <a:rPr lang="en-US" sz="1600"/>
              <a:t>Bedrukking &lt;10%, inkt op waterbasis</a:t>
            </a:r>
            <a:endParaRPr/>
          </a:p>
          <a:p>
            <a:pPr indent="-342900" lvl="0" marL="342900" marR="0" rtl="0" algn="l">
              <a:lnSpc>
                <a:spcPct val="100000"/>
              </a:lnSpc>
              <a:spcBef>
                <a:spcPts val="0"/>
              </a:spcBef>
              <a:spcAft>
                <a:spcPts val="0"/>
              </a:spcAft>
              <a:buClr>
                <a:srgbClr val="302F2F"/>
              </a:buClr>
              <a:buSzPts val="2000"/>
              <a:buFont typeface="Arial"/>
              <a:buChar char="-"/>
            </a:pPr>
            <a:r>
              <a:rPr b="0" i="0" lang="en-US" sz="1600" u="none" cap="none" strike="noStrike">
                <a:solidFill>
                  <a:srgbClr val="302F2F"/>
                </a:solidFill>
                <a:latin typeface="Arial"/>
                <a:ea typeface="Arial"/>
                <a:cs typeface="Arial"/>
                <a:sym typeface="Arial"/>
              </a:rPr>
              <a:t>Geen lijm voor labels gebruiken</a:t>
            </a:r>
            <a:endParaRPr/>
          </a:p>
          <a:p>
            <a:pPr indent="-342900" lvl="0" marL="342900" marR="0" rtl="0" algn="l">
              <a:lnSpc>
                <a:spcPct val="100000"/>
              </a:lnSpc>
              <a:spcBef>
                <a:spcPts val="0"/>
              </a:spcBef>
              <a:spcAft>
                <a:spcPts val="0"/>
              </a:spcAft>
              <a:buClr>
                <a:srgbClr val="302F2F"/>
              </a:buClr>
              <a:buSzPts val="2000"/>
              <a:buFont typeface="Arial"/>
              <a:buChar char="-"/>
            </a:pPr>
            <a:r>
              <a:rPr lang="en-US" sz="1600"/>
              <a:t>Recyclaat gebruiken</a:t>
            </a:r>
            <a:endParaRPr b="0" i="0" sz="1600" u="none" cap="none" strike="noStrike">
              <a:solidFill>
                <a:srgbClr val="302F2F"/>
              </a:solidFill>
              <a:latin typeface="Arial"/>
              <a:ea typeface="Arial"/>
              <a:cs typeface="Arial"/>
              <a:sym typeface="Arial"/>
            </a:endParaRPr>
          </a:p>
          <a:p>
            <a:pPr indent="0" lvl="0" marL="0" marR="0" rtl="0" algn="l">
              <a:lnSpc>
                <a:spcPct val="100000"/>
              </a:lnSpc>
              <a:spcBef>
                <a:spcPts val="400"/>
              </a:spcBef>
              <a:spcAft>
                <a:spcPts val="0"/>
              </a:spcAft>
              <a:buClr>
                <a:srgbClr val="302F2F"/>
              </a:buClr>
              <a:buSzPts val="2000"/>
              <a:buFont typeface="Arial"/>
              <a:buNone/>
            </a:pPr>
            <a:r>
              <a:rPr b="0" i="0" lang="en-US" sz="2000" u="none" cap="none" strike="noStrike">
                <a:solidFill>
                  <a:srgbClr val="302F2F"/>
                </a:solidFill>
                <a:latin typeface="Arial"/>
                <a:ea typeface="Arial"/>
                <a:cs typeface="Arial"/>
                <a:sym typeface="Arial"/>
              </a:rPr>
              <a:t>Ketensamenwerking</a:t>
            </a:r>
            <a:endParaRPr/>
          </a:p>
          <a:p>
            <a:pPr indent="-342900" lvl="0" marL="342900" marR="0" rtl="0" algn="l">
              <a:lnSpc>
                <a:spcPct val="100000"/>
              </a:lnSpc>
              <a:spcBef>
                <a:spcPts val="0"/>
              </a:spcBef>
              <a:spcAft>
                <a:spcPts val="0"/>
              </a:spcAft>
              <a:buClr>
                <a:srgbClr val="302F2F"/>
              </a:buClr>
              <a:buSzPts val="2000"/>
              <a:buFont typeface="Arial"/>
              <a:buChar char="-"/>
            </a:pPr>
            <a:r>
              <a:rPr lang="en-US" sz="1600"/>
              <a:t>Folie compacteren op locatie, schoon en separaat inzamelen met inzamelzakken, gedifferentieerde retourbijdragen o.b.v. kwaliteit</a:t>
            </a:r>
            <a:endParaRPr/>
          </a:p>
        </p:txBody>
      </p:sp>
      <p:pic>
        <p:nvPicPr>
          <p:cNvPr descr="CIRCO Track bouwfolie" id="117" name="Google Shape;117;g151535bf758_0_23"/>
          <p:cNvPicPr preferRelativeResize="0"/>
          <p:nvPr>
            <p:ph idx="2" type="pic"/>
          </p:nvPr>
        </p:nvPicPr>
        <p:blipFill rotWithShape="1">
          <a:blip r:embed="rId3">
            <a:alphaModFix/>
          </a:blip>
          <a:srcRect b="0" l="1220" r="1219" t="0"/>
          <a:stretch/>
        </p:blipFill>
        <p:spPr>
          <a:xfrm>
            <a:off x="4573588" y="2043113"/>
            <a:ext cx="4572000" cy="3124200"/>
          </a:xfrm>
          <a:prstGeom prst="rect">
            <a:avLst/>
          </a:prstGeom>
          <a:noFill/>
          <a:ln>
            <a:noFill/>
          </a:ln>
        </p:spPr>
      </p:pic>
      <p:sp>
        <p:nvSpPr>
          <p:cNvPr id="118" name="Google Shape;118;g151535bf758_0_23"/>
          <p:cNvSpPr txBox="1"/>
          <p:nvPr/>
        </p:nvSpPr>
        <p:spPr>
          <a:xfrm>
            <a:off x="4573588" y="1325613"/>
            <a:ext cx="4572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rgbClr val="000000"/>
                </a:solidFill>
                <a:latin typeface="Arial"/>
                <a:ea typeface="Arial"/>
                <a:cs typeface="Arial"/>
                <a:sym typeface="Arial"/>
                <a:hlinkClick r:id="rId4">
                  <a:extLst>
                    <a:ext uri="{A12FA001-AC4F-418D-AE19-62706E023703}">
                      <ahyp:hlinkClr val="tx"/>
                    </a:ext>
                  </a:extLst>
                </a:hlinkClick>
              </a:rPr>
              <a:t>3 circulaire ontwerpstrategieën voor bouwfolies - CIRCO (circonl.nl)</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rgbClr val="000000"/>
                </a:solidFill>
                <a:latin typeface="Arial"/>
                <a:ea typeface="Arial"/>
                <a:cs typeface="Arial"/>
                <a:sym typeface="Arial"/>
                <a:hlinkClick r:id="rId5">
                  <a:extLst>
                    <a:ext uri="{A12FA001-AC4F-418D-AE19-62706E023703}">
                      <ahyp:hlinkClr val="tx"/>
                    </a:ext>
                  </a:extLst>
                </a:hlinkClick>
              </a:rPr>
              <a:t>Schakels uit de keten - circulaire bouwfolie - CIRCO (circonl.nl)</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51535bf758_0_30"/>
          <p:cNvSpPr txBox="1"/>
          <p:nvPr>
            <p:ph type="ctrTitle"/>
          </p:nvPr>
        </p:nvSpPr>
        <p:spPr>
          <a:xfrm>
            <a:off x="403920" y="1221042"/>
            <a:ext cx="8203200" cy="58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a:t>herbruikbare cateringverpakkingen</a:t>
            </a:r>
            <a:endParaRPr/>
          </a:p>
        </p:txBody>
      </p:sp>
      <p:sp>
        <p:nvSpPr>
          <p:cNvPr id="125" name="Google Shape;125;g151535bf758_0_30"/>
          <p:cNvSpPr txBox="1"/>
          <p:nvPr>
            <p:ph idx="1" type="subTitle"/>
          </p:nvPr>
        </p:nvSpPr>
        <p:spPr>
          <a:xfrm>
            <a:off x="403921" y="2028454"/>
            <a:ext cx="3948900" cy="2625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02F2F"/>
              </a:buClr>
              <a:buSzPts val="2000"/>
              <a:buFont typeface="Arial"/>
              <a:buNone/>
            </a:pPr>
            <a:r>
              <a:rPr b="0" i="0" lang="en-US" sz="1900" u="none" cap="none" strike="noStrike">
                <a:solidFill>
                  <a:srgbClr val="302F2F"/>
                </a:solidFill>
                <a:latin typeface="Arial"/>
                <a:ea typeface="Arial"/>
                <a:cs typeface="Arial"/>
                <a:sym typeface="Arial"/>
              </a:rPr>
              <a:t>Circulair productontwerp:</a:t>
            </a:r>
            <a:endParaRPr/>
          </a:p>
          <a:p>
            <a:pPr indent="-342900" lvl="0" marL="342900" marR="0" rtl="0" algn="l">
              <a:lnSpc>
                <a:spcPct val="100000"/>
              </a:lnSpc>
              <a:spcBef>
                <a:spcPts val="0"/>
              </a:spcBef>
              <a:spcAft>
                <a:spcPts val="0"/>
              </a:spcAft>
              <a:buClr>
                <a:srgbClr val="302F2F"/>
              </a:buClr>
              <a:buSzPts val="2000"/>
              <a:buFont typeface="Arial"/>
              <a:buChar char="-"/>
            </a:pPr>
            <a:r>
              <a:rPr b="0" i="0" lang="en-US" sz="1600" u="none" cap="none" strike="noStrike">
                <a:solidFill>
                  <a:srgbClr val="302F2F"/>
                </a:solidFill>
                <a:latin typeface="Arial"/>
                <a:ea typeface="Arial"/>
                <a:cs typeface="Arial"/>
                <a:sym typeface="Arial"/>
              </a:rPr>
              <a:t>Gesloten systeem -&gt;bruikleen</a:t>
            </a:r>
            <a:endParaRPr/>
          </a:p>
          <a:p>
            <a:pPr indent="-342900" lvl="0" marL="342900" marR="0" rtl="0" algn="l">
              <a:lnSpc>
                <a:spcPct val="100000"/>
              </a:lnSpc>
              <a:spcBef>
                <a:spcPts val="0"/>
              </a:spcBef>
              <a:spcAft>
                <a:spcPts val="0"/>
              </a:spcAft>
              <a:buClr>
                <a:srgbClr val="302F2F"/>
              </a:buClr>
              <a:buSzPts val="2000"/>
              <a:buFont typeface="Arial"/>
              <a:buChar char="-"/>
            </a:pPr>
            <a:r>
              <a:rPr lang="en-US" sz="1600"/>
              <a:t>Open systeem -&gt; verkoop of pool met statiegeld</a:t>
            </a:r>
            <a:endParaRPr/>
          </a:p>
          <a:p>
            <a:pPr indent="-342900" lvl="0" marL="342900" marR="0" rtl="0" algn="l">
              <a:lnSpc>
                <a:spcPct val="100000"/>
              </a:lnSpc>
              <a:spcBef>
                <a:spcPts val="0"/>
              </a:spcBef>
              <a:spcAft>
                <a:spcPts val="0"/>
              </a:spcAft>
              <a:buClr>
                <a:srgbClr val="302F2F"/>
              </a:buClr>
              <a:buSzPts val="2000"/>
              <a:buFont typeface="Arial"/>
              <a:buChar char="-"/>
            </a:pPr>
            <a:r>
              <a:rPr lang="en-US" sz="1600"/>
              <a:t>Uitgiftepunten en inzamelpunten</a:t>
            </a:r>
            <a:endParaRPr/>
          </a:p>
          <a:p>
            <a:pPr indent="-342900" lvl="0" marL="342900" marR="0" rtl="0" algn="l">
              <a:lnSpc>
                <a:spcPct val="100000"/>
              </a:lnSpc>
              <a:spcBef>
                <a:spcPts val="0"/>
              </a:spcBef>
              <a:spcAft>
                <a:spcPts val="0"/>
              </a:spcAft>
              <a:buClr>
                <a:srgbClr val="302F2F"/>
              </a:buClr>
              <a:buSzPts val="2000"/>
              <a:buFont typeface="Arial"/>
              <a:buChar char="-"/>
            </a:pPr>
            <a:r>
              <a:rPr b="0" i="0" lang="en-US" sz="1600" u="none" cap="none" strike="noStrike">
                <a:solidFill>
                  <a:srgbClr val="302F2F"/>
                </a:solidFill>
                <a:latin typeface="Arial"/>
                <a:ea typeface="Arial"/>
                <a:cs typeface="Arial"/>
                <a:sym typeface="Arial"/>
              </a:rPr>
              <a:t>Gedragsvera</a:t>
            </a:r>
            <a:r>
              <a:rPr lang="en-US" sz="1600"/>
              <a:t>ndering gebruikers</a:t>
            </a:r>
            <a:endParaRPr b="0" i="0" sz="1600" u="none" cap="none" strike="noStrike">
              <a:solidFill>
                <a:srgbClr val="302F2F"/>
              </a:solidFill>
              <a:latin typeface="Arial"/>
              <a:ea typeface="Arial"/>
              <a:cs typeface="Arial"/>
              <a:sym typeface="Arial"/>
            </a:endParaRPr>
          </a:p>
          <a:p>
            <a:pPr indent="-215900" lvl="0" marL="342900" marR="0" rtl="0" algn="l">
              <a:lnSpc>
                <a:spcPct val="100000"/>
              </a:lnSpc>
              <a:spcBef>
                <a:spcPts val="0"/>
              </a:spcBef>
              <a:spcAft>
                <a:spcPts val="0"/>
              </a:spcAft>
              <a:buClr>
                <a:srgbClr val="302F2F"/>
              </a:buClr>
              <a:buSzPts val="2000"/>
              <a:buFont typeface="Arial"/>
              <a:buNone/>
            </a:pPr>
            <a:r>
              <a:t/>
            </a:r>
            <a:endParaRPr b="0" i="0" sz="1600" u="none" cap="none" strike="noStrike">
              <a:solidFill>
                <a:srgbClr val="302F2F"/>
              </a:solidFill>
              <a:latin typeface="Arial"/>
              <a:ea typeface="Arial"/>
              <a:cs typeface="Arial"/>
              <a:sym typeface="Arial"/>
            </a:endParaRPr>
          </a:p>
          <a:p>
            <a:pPr indent="0" lvl="0" marL="0" marR="0" rtl="0" algn="l">
              <a:lnSpc>
                <a:spcPct val="100000"/>
              </a:lnSpc>
              <a:spcBef>
                <a:spcPts val="0"/>
              </a:spcBef>
              <a:spcAft>
                <a:spcPts val="0"/>
              </a:spcAft>
              <a:buClr>
                <a:srgbClr val="302F2F"/>
              </a:buClr>
              <a:buSzPts val="2000"/>
              <a:buFont typeface="Arial"/>
              <a:buNone/>
            </a:pPr>
            <a:r>
              <a:rPr b="0" i="0" lang="en-US" sz="1900" u="none" cap="none" strike="noStrike">
                <a:solidFill>
                  <a:srgbClr val="302F2F"/>
                </a:solidFill>
                <a:latin typeface="Arial"/>
                <a:ea typeface="Arial"/>
                <a:cs typeface="Arial"/>
                <a:sym typeface="Arial"/>
              </a:rPr>
              <a:t>Ketensamenwerking:</a:t>
            </a:r>
            <a:endParaRPr/>
          </a:p>
          <a:p>
            <a:pPr indent="0" lvl="0" marL="0" rtl="0" algn="l">
              <a:lnSpc>
                <a:spcPct val="100000"/>
              </a:lnSpc>
              <a:spcBef>
                <a:spcPts val="400"/>
              </a:spcBef>
              <a:spcAft>
                <a:spcPts val="0"/>
              </a:spcAft>
              <a:buSzPts val="2000"/>
              <a:buNone/>
            </a:pPr>
            <a:r>
              <a:rPr lang="en-US"/>
              <a:t>- </a:t>
            </a:r>
            <a:r>
              <a:rPr lang="en-US" sz="1600"/>
              <a:t>Centrale wasstraten</a:t>
            </a:r>
            <a:endParaRPr/>
          </a:p>
        </p:txBody>
      </p:sp>
      <p:pic>
        <p:nvPicPr>
          <p:cNvPr id="126" name="Google Shape;126;g151535bf758_0_30"/>
          <p:cNvPicPr preferRelativeResize="0"/>
          <p:nvPr>
            <p:ph idx="2" type="pic"/>
          </p:nvPr>
        </p:nvPicPr>
        <p:blipFill rotWithShape="1">
          <a:blip r:embed="rId3">
            <a:alphaModFix/>
          </a:blip>
          <a:srcRect b="4468" l="0" r="0" t="4468"/>
          <a:stretch/>
        </p:blipFill>
        <p:spPr>
          <a:xfrm>
            <a:off x="4573588" y="2028825"/>
            <a:ext cx="4572000" cy="3122613"/>
          </a:xfrm>
          <a:prstGeom prst="rect">
            <a:avLst/>
          </a:prstGeom>
          <a:noFill/>
          <a:ln>
            <a:noFill/>
          </a:ln>
        </p:spPr>
      </p:pic>
      <p:sp>
        <p:nvSpPr>
          <p:cNvPr id="127" name="Google Shape;127;g151535bf758_0_30"/>
          <p:cNvSpPr txBox="1"/>
          <p:nvPr/>
        </p:nvSpPr>
        <p:spPr>
          <a:xfrm>
            <a:off x="4570413" y="4843661"/>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626262"/>
                </a:solidFill>
                <a:latin typeface="Arial"/>
                <a:ea typeface="Arial"/>
                <a:cs typeface="Arial"/>
                <a:sym typeface="Arial"/>
              </a:rPr>
              <a:t>Foto: </a:t>
            </a:r>
            <a:r>
              <a:rPr b="0" i="0" lang="en-US" sz="1400" u="sng" cap="none" strike="noStrike">
                <a:solidFill>
                  <a:srgbClr val="2F2F2F"/>
                </a:solidFill>
                <a:latin typeface="Arial"/>
                <a:ea typeface="Arial"/>
                <a:cs typeface="Arial"/>
                <a:sym typeface="Arial"/>
                <a:hlinkClick r:id="rId4">
                  <a:extLst>
                    <a:ext uri="{A12FA001-AC4F-418D-AE19-62706E023703}">
                      <ahyp:hlinkClr val="tx"/>
                    </a:ext>
                  </a:extLst>
                </a:hlinkClick>
              </a:rPr>
              <a:t>YoYo.BoostReuse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2019-08-06T10:24:23Z</dcterms:created>
  <dc:creator>Hands3</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0x010100CFA9E7DFBD9BC6468682857C51BE9694</vt:lpwstr>
  </property>
  <property fmtid="{D5CDD505-2E9C-101B-9397-08002B2CF9AE}" pid="3" name="MediaServiceImageTags">
    <vt:lpwstr/>
  </property>
</Properties>
</file>